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256" r:id="rId3"/>
    <p:sldId id="260" r:id="rId4"/>
    <p:sldId id="268" r:id="rId5"/>
    <p:sldId id="269" r:id="rId6"/>
    <p:sldId id="270" r:id="rId7"/>
    <p:sldId id="271" r:id="rId8"/>
    <p:sldId id="26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58" r:id="rId17"/>
    <p:sldId id="282" r:id="rId18"/>
    <p:sldId id="261" r:id="rId19"/>
    <p:sldId id="273" r:id="rId20"/>
    <p:sldId id="274" r:id="rId21"/>
    <p:sldId id="275" r:id="rId22"/>
    <p:sldId id="278" r:id="rId23"/>
    <p:sldId id="283" r:id="rId24"/>
    <p:sldId id="284" r:id="rId25"/>
    <p:sldId id="285" r:id="rId26"/>
    <p:sldId id="300" r:id="rId27"/>
    <p:sldId id="299" r:id="rId28"/>
    <p:sldId id="295" r:id="rId29"/>
    <p:sldId id="296" r:id="rId30"/>
    <p:sldId id="302" r:id="rId31"/>
    <p:sldId id="303" r:id="rId32"/>
    <p:sldId id="297" r:id="rId33"/>
    <p:sldId id="305" r:id="rId34"/>
    <p:sldId id="304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201" autoAdjust="0"/>
  </p:normalViewPr>
  <p:slideViewPr>
    <p:cSldViewPr>
      <p:cViewPr varScale="1">
        <p:scale>
          <a:sx n="90" d="100"/>
          <a:sy n="90" d="100"/>
        </p:scale>
        <p:origin x="-224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4A775-739F-43E9-91F8-FD9B12CDD09F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D1661-C0E6-4379-93E2-56B0E9B28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047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액션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다이나믹</a:t>
            </a:r>
            <a:r>
              <a:rPr lang="ko-KR" altLang="en-US" dirty="0" smtClean="0"/>
              <a:t> 전투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보스전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성취감을 느낄 수 있는 게임을 만들자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149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다음은 보스 </a:t>
            </a:r>
            <a:r>
              <a:rPr lang="ko-KR" altLang="en-US" baseline="0" dirty="0" err="1" smtClean="0"/>
              <a:t>몬스터입니다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보스 </a:t>
            </a:r>
            <a:r>
              <a:rPr lang="ko-KR" altLang="en-US" baseline="0" dirty="0" err="1" smtClean="0"/>
              <a:t>몬스터는</a:t>
            </a:r>
            <a:r>
              <a:rPr lang="ko-KR" altLang="en-US" baseline="0" dirty="0" smtClean="0"/>
              <a:t> 스토리상 섬의 주요 망령들로 게임 </a:t>
            </a:r>
            <a:r>
              <a:rPr lang="ko-KR" altLang="en-US" baseline="0" dirty="0" err="1" smtClean="0"/>
              <a:t>클리어를</a:t>
            </a:r>
            <a:r>
              <a:rPr lang="ko-KR" altLang="en-US" baseline="0" dirty="0" smtClean="0"/>
              <a:t> 위해 반드시 잡아야 할 </a:t>
            </a:r>
            <a:r>
              <a:rPr lang="ko-KR" altLang="en-US" baseline="0" dirty="0" err="1" smtClean="0"/>
              <a:t>몬스터들입니다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일반 </a:t>
            </a:r>
            <a:r>
              <a:rPr lang="ko-KR" altLang="en-US" baseline="0" dirty="0" err="1" smtClean="0"/>
              <a:t>몬스터보다</a:t>
            </a:r>
            <a:r>
              <a:rPr lang="ko-KR" altLang="en-US" baseline="0" dirty="0" smtClean="0"/>
              <a:t> 체력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공격력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공격속도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이동속도도 뛰어날 뿐더러 특수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사용합니다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보스 </a:t>
            </a:r>
            <a:r>
              <a:rPr lang="ko-KR" altLang="en-US" baseline="0" dirty="0" err="1" smtClean="0"/>
              <a:t>몬스터는</a:t>
            </a:r>
            <a:r>
              <a:rPr lang="ko-KR" altLang="en-US" baseline="0" dirty="0" smtClean="0"/>
              <a:t> 총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종류가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중간보스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잊혀진 공허의 기사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영혼의 포식자</a:t>
            </a:r>
            <a:endParaRPr lang="en-US" altLang="ko-KR" baseline="0" dirty="0" smtClean="0"/>
          </a:p>
          <a:p>
            <a:r>
              <a:rPr lang="ko-KR" altLang="en-US" baseline="0" dirty="0" smtClean="0"/>
              <a:t>최종보스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섬망</a:t>
            </a:r>
            <a:endParaRPr lang="en-US" altLang="ko-KR" baseline="0" dirty="0" smtClean="0"/>
          </a:p>
          <a:p>
            <a:r>
              <a:rPr lang="ko-KR" altLang="en-US" baseline="0" dirty="0" smtClean="0"/>
              <a:t>중간보스 둘을 모두 잡아야 최종보스로 가는 길이 생깁니다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964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각 보스의 특징과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설명드리도록</a:t>
            </a:r>
            <a:r>
              <a:rPr lang="ko-KR" altLang="en-US" baseline="0" dirty="0" smtClean="0"/>
              <a:t>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스폰</a:t>
            </a:r>
            <a:r>
              <a:rPr lang="ko-KR" altLang="en-US" baseline="0" dirty="0" smtClean="0"/>
              <a:t> 장소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버려진 마을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굴다리 제단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카타콤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스샷</a:t>
            </a:r>
            <a:r>
              <a:rPr lang="ko-KR" altLang="en-US" baseline="0" dirty="0" smtClean="0"/>
              <a:t> 추가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짤막한 스토리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한 때는 기사였으나 이젠 아님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망령의 섬에 발을 들인 사람들을 죽이고 영혼을 취해 짱 커짐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궁극의 존재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플레이어의 또 다른 자신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비슷한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쓴다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보스들은 모두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페이즈의</a:t>
            </a:r>
            <a:r>
              <a:rPr lang="ko-KR" altLang="en-US" baseline="0" dirty="0" smtClean="0"/>
              <a:t> 공격 패턴을 가지고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일반몹과</a:t>
            </a:r>
            <a:r>
              <a:rPr lang="ko-KR" altLang="en-US" baseline="0" dirty="0" smtClean="0"/>
              <a:t> 비슷하지만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조금 더 강력한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기본 공격입니다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</a:t>
            </a:r>
            <a:r>
              <a:rPr lang="ko-KR" altLang="en-US" baseline="0" dirty="0" smtClean="0"/>
              <a:t> 활성화는 일정 체력 이하로 내려가면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각성효과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특정한 </a:t>
            </a:r>
            <a:r>
              <a:rPr lang="ko-KR" altLang="en-US" baseline="0" dirty="0" err="1" smtClean="0"/>
              <a:t>스킬이</a:t>
            </a:r>
            <a:r>
              <a:rPr lang="ko-KR" altLang="en-US" baseline="0" dirty="0" smtClean="0"/>
              <a:t> 활성화됨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 보스인 </a:t>
            </a:r>
            <a:r>
              <a:rPr lang="ko-KR" altLang="en-US" baseline="0" dirty="0" err="1" smtClean="0"/>
              <a:t>섬망</a:t>
            </a:r>
            <a:r>
              <a:rPr lang="ko-KR" altLang="en-US" baseline="0" dirty="0" smtClean="0"/>
              <a:t> 만이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가지고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암살 내려찍기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거미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폭탄 거미 소환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섬망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번개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짱 많은 번개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페이즈와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스킬로</a:t>
            </a:r>
            <a:r>
              <a:rPr lang="ko-KR" altLang="en-US" baseline="0" dirty="0" smtClean="0"/>
              <a:t> 반복적인 지루함을 해결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난이도를 올림으로써 플레이 시간 증가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성취감 증가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스킬 </a:t>
            </a:r>
            <a:r>
              <a:rPr lang="ko-KR" altLang="en-US" baseline="0" dirty="0" err="1" smtClean="0"/>
              <a:t>캡쳐</a:t>
            </a:r>
            <a:r>
              <a:rPr lang="ko-KR" altLang="en-US" baseline="0" dirty="0" smtClean="0"/>
              <a:t> 및 보여주기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스킬 </a:t>
            </a:r>
            <a:r>
              <a:rPr lang="ko-KR" altLang="en-US" baseline="0" dirty="0" err="1" smtClean="0"/>
              <a:t>로직</a:t>
            </a:r>
            <a:r>
              <a:rPr lang="ko-KR" altLang="en-US" baseline="0" dirty="0" smtClean="0"/>
              <a:t> 설명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964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각 보스의 특징과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설명드리도록</a:t>
            </a:r>
            <a:r>
              <a:rPr lang="ko-KR" altLang="en-US" baseline="0" dirty="0" smtClean="0"/>
              <a:t>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스폰</a:t>
            </a:r>
            <a:r>
              <a:rPr lang="ko-KR" altLang="en-US" baseline="0" dirty="0" smtClean="0"/>
              <a:t> 장소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버려진 마을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굴다리 제단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카타콤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스샷</a:t>
            </a:r>
            <a:r>
              <a:rPr lang="ko-KR" altLang="en-US" baseline="0" dirty="0" smtClean="0"/>
              <a:t> 추가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짤막한 스토리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한 때는 기사였으나 이젠 아님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망령의 섬에 발을 들인 사람들을 죽이고 영혼을 취해 짱 커짐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궁극의 존재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플레이어의 또 다른 자신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비슷한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쓴다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보스들은 모두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페이즈의</a:t>
            </a:r>
            <a:r>
              <a:rPr lang="ko-KR" altLang="en-US" baseline="0" dirty="0" smtClean="0"/>
              <a:t> 공격 패턴을 가지고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일반몹과</a:t>
            </a:r>
            <a:r>
              <a:rPr lang="ko-KR" altLang="en-US" baseline="0" dirty="0" smtClean="0"/>
              <a:t> 비슷하지만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조금 더 강력한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기본 공격입니다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</a:t>
            </a:r>
            <a:r>
              <a:rPr lang="ko-KR" altLang="en-US" baseline="0" dirty="0" smtClean="0"/>
              <a:t> 활성화는 일정 체력 이하로 내려가면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각성효과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특정한 </a:t>
            </a:r>
            <a:r>
              <a:rPr lang="ko-KR" altLang="en-US" baseline="0" dirty="0" err="1" smtClean="0"/>
              <a:t>스킬이</a:t>
            </a:r>
            <a:r>
              <a:rPr lang="ko-KR" altLang="en-US" baseline="0" dirty="0" smtClean="0"/>
              <a:t> 활성화됨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 보스인 </a:t>
            </a:r>
            <a:r>
              <a:rPr lang="ko-KR" altLang="en-US" baseline="0" dirty="0" err="1" smtClean="0"/>
              <a:t>섬망</a:t>
            </a:r>
            <a:r>
              <a:rPr lang="ko-KR" altLang="en-US" baseline="0" dirty="0" smtClean="0"/>
              <a:t> 만이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가지고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암살 내려찍기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거미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폭탄 거미 소환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섬망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번개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짱 많은 번개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페이즈와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스킬로</a:t>
            </a:r>
            <a:r>
              <a:rPr lang="ko-KR" altLang="en-US" baseline="0" dirty="0" smtClean="0"/>
              <a:t> 반복적인 지루함을 해결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난이도를 올림으로써 플레이 시간 증가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성취감 증가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스킬 </a:t>
            </a:r>
            <a:r>
              <a:rPr lang="ko-KR" altLang="en-US" baseline="0" dirty="0" err="1" smtClean="0"/>
              <a:t>캡쳐</a:t>
            </a:r>
            <a:r>
              <a:rPr lang="ko-KR" altLang="en-US" baseline="0" dirty="0" smtClean="0"/>
              <a:t> 및 보여주기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스킬 </a:t>
            </a:r>
            <a:r>
              <a:rPr lang="ko-KR" altLang="en-US" baseline="0" dirty="0" err="1" smtClean="0"/>
              <a:t>로직</a:t>
            </a:r>
            <a:r>
              <a:rPr lang="ko-KR" altLang="en-US" baseline="0" dirty="0" smtClean="0"/>
              <a:t> 설명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1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각 보스의 특징과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설명드리도록</a:t>
            </a:r>
            <a:r>
              <a:rPr lang="ko-KR" altLang="en-US" baseline="0" dirty="0" smtClean="0"/>
              <a:t>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스폰</a:t>
            </a:r>
            <a:r>
              <a:rPr lang="ko-KR" altLang="en-US" baseline="0" dirty="0" smtClean="0"/>
              <a:t> 장소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버려진 마을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굴다리 제단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카타콤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스샷</a:t>
            </a:r>
            <a:r>
              <a:rPr lang="ko-KR" altLang="en-US" baseline="0" dirty="0" smtClean="0"/>
              <a:t> 추가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짤막한 스토리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한 때는 기사였으나 이젠 아님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망령의 섬에 발을 들인 사람들을 죽이고 영혼을 취해 짱 커짐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궁극의 존재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플레이어의 또 다른 자신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비슷한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쓴다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보스들은 모두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페이즈의</a:t>
            </a:r>
            <a:r>
              <a:rPr lang="ko-KR" altLang="en-US" baseline="0" dirty="0" smtClean="0"/>
              <a:t> 공격 패턴을 가지고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일반몹과</a:t>
            </a:r>
            <a:r>
              <a:rPr lang="ko-KR" altLang="en-US" baseline="0" dirty="0" smtClean="0"/>
              <a:t> 비슷하지만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조금 더 강력한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기본 공격입니다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</a:t>
            </a:r>
            <a:r>
              <a:rPr lang="ko-KR" altLang="en-US" baseline="0" dirty="0" smtClean="0"/>
              <a:t> 활성화는 일정 체력 이하로 내려가면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각성효과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특정한 </a:t>
            </a:r>
            <a:r>
              <a:rPr lang="ko-KR" altLang="en-US" baseline="0" dirty="0" err="1" smtClean="0"/>
              <a:t>스킬이</a:t>
            </a:r>
            <a:r>
              <a:rPr lang="ko-KR" altLang="en-US" baseline="0" dirty="0" smtClean="0"/>
              <a:t> 활성화됨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 보스인 </a:t>
            </a:r>
            <a:r>
              <a:rPr lang="ko-KR" altLang="en-US" baseline="0" dirty="0" err="1" smtClean="0"/>
              <a:t>섬망</a:t>
            </a:r>
            <a:r>
              <a:rPr lang="ko-KR" altLang="en-US" baseline="0" dirty="0" smtClean="0"/>
              <a:t> 만이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가지고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암살 내려찍기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거미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폭탄 거미 소환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섬망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번개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짱 많은 번개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페이즈와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스킬로</a:t>
            </a:r>
            <a:r>
              <a:rPr lang="ko-KR" altLang="en-US" baseline="0" dirty="0" smtClean="0"/>
              <a:t> 반복적인 지루함을 해결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난이도를 올림으로써 플레이 시간 증가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성취감 증가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스킬 </a:t>
            </a:r>
            <a:r>
              <a:rPr lang="ko-KR" altLang="en-US" baseline="0" dirty="0" err="1" smtClean="0"/>
              <a:t>캡쳐</a:t>
            </a:r>
            <a:r>
              <a:rPr lang="ko-KR" altLang="en-US" baseline="0" dirty="0" smtClean="0"/>
              <a:t> 및 보여주기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스킬 </a:t>
            </a:r>
            <a:r>
              <a:rPr lang="ko-KR" altLang="en-US" baseline="0" dirty="0" err="1" smtClean="0"/>
              <a:t>로직</a:t>
            </a:r>
            <a:r>
              <a:rPr lang="ko-KR" altLang="en-US" baseline="0" dirty="0" smtClean="0"/>
              <a:t> 설명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006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각 보스의 특징과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설명드리도록</a:t>
            </a:r>
            <a:r>
              <a:rPr lang="ko-KR" altLang="en-US" baseline="0" dirty="0" smtClean="0"/>
              <a:t>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스폰</a:t>
            </a:r>
            <a:r>
              <a:rPr lang="ko-KR" altLang="en-US" baseline="0" dirty="0" smtClean="0"/>
              <a:t> 장소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버려진 마을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굴다리 제단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카타콤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스샷</a:t>
            </a:r>
            <a:r>
              <a:rPr lang="ko-KR" altLang="en-US" baseline="0" dirty="0" smtClean="0"/>
              <a:t> 추가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짤막한 스토리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한 때는 기사였으나 이젠 아님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망령의 섬에 발을 들인 사람들을 죽이고 영혼을 취해 짱 커짐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궁극의 존재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플레이어의 또 다른 자신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비슷한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쓴다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보스들은 모두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페이즈의</a:t>
            </a:r>
            <a:r>
              <a:rPr lang="ko-KR" altLang="en-US" baseline="0" dirty="0" smtClean="0"/>
              <a:t> 공격 패턴을 가지고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일반몹과</a:t>
            </a:r>
            <a:r>
              <a:rPr lang="ko-KR" altLang="en-US" baseline="0" dirty="0" smtClean="0"/>
              <a:t> 비슷하지만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조금 더 강력한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기본 공격입니다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</a:t>
            </a:r>
            <a:r>
              <a:rPr lang="ko-KR" altLang="en-US" baseline="0" dirty="0" smtClean="0"/>
              <a:t> 활성화는 일정 체력 이하로 내려가면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각성효과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특정한 </a:t>
            </a:r>
            <a:r>
              <a:rPr lang="ko-KR" altLang="en-US" baseline="0" dirty="0" err="1" smtClean="0"/>
              <a:t>스킬이</a:t>
            </a:r>
            <a:r>
              <a:rPr lang="ko-KR" altLang="en-US" baseline="0" dirty="0" smtClean="0"/>
              <a:t> 활성화됨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 보스인 </a:t>
            </a:r>
            <a:r>
              <a:rPr lang="ko-KR" altLang="en-US" baseline="0" dirty="0" err="1" smtClean="0"/>
              <a:t>섬망</a:t>
            </a:r>
            <a:r>
              <a:rPr lang="ko-KR" altLang="en-US" baseline="0" dirty="0" smtClean="0"/>
              <a:t> 만이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가지고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암살 내려찍기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거미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폭탄 거미 소환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섬망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번개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짱 많은 번개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페이즈와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스킬로</a:t>
            </a:r>
            <a:r>
              <a:rPr lang="ko-KR" altLang="en-US" baseline="0" dirty="0" smtClean="0"/>
              <a:t> 반복적인 지루함을 해결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난이도를 올림으로써 플레이 시간 증가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성취감 증가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스킬 </a:t>
            </a:r>
            <a:r>
              <a:rPr lang="ko-KR" altLang="en-US" baseline="0" dirty="0" err="1" smtClean="0"/>
              <a:t>캡쳐</a:t>
            </a:r>
            <a:r>
              <a:rPr lang="ko-KR" altLang="en-US" baseline="0" dirty="0" smtClean="0"/>
              <a:t> 및 보여주기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스킬 </a:t>
            </a:r>
            <a:r>
              <a:rPr lang="ko-KR" altLang="en-US" baseline="0" dirty="0" err="1" smtClean="0"/>
              <a:t>로직</a:t>
            </a:r>
            <a:r>
              <a:rPr lang="ko-KR" altLang="en-US" baseline="0" dirty="0" smtClean="0"/>
              <a:t> 설명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835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각 보스의 특징과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설명드리도록</a:t>
            </a:r>
            <a:r>
              <a:rPr lang="ko-KR" altLang="en-US" baseline="0" dirty="0" smtClean="0"/>
              <a:t>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스폰</a:t>
            </a:r>
            <a:r>
              <a:rPr lang="ko-KR" altLang="en-US" baseline="0" dirty="0" smtClean="0"/>
              <a:t> 장소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버려진 마을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굴다리 제단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카타콤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스샷</a:t>
            </a:r>
            <a:r>
              <a:rPr lang="ko-KR" altLang="en-US" baseline="0" dirty="0" smtClean="0"/>
              <a:t> 추가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짤막한 스토리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한 때는 기사였으나 이젠 아님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망령의 섬에 발을 들인 사람들을 죽이고 영혼을 취해 짱 커짐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궁극의 존재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플레이어의 또 다른 자신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비슷한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쓴다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보스들은 모두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페이즈의</a:t>
            </a:r>
            <a:r>
              <a:rPr lang="ko-KR" altLang="en-US" baseline="0" dirty="0" smtClean="0"/>
              <a:t> 공격 패턴을 가지고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일반몹과</a:t>
            </a:r>
            <a:r>
              <a:rPr lang="ko-KR" altLang="en-US" baseline="0" dirty="0" smtClean="0"/>
              <a:t> 비슷하지만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조금 더 강력한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기본 공격입니다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</a:t>
            </a:r>
            <a:r>
              <a:rPr lang="ko-KR" altLang="en-US" baseline="0" dirty="0" smtClean="0"/>
              <a:t> 활성화는 일정 체력 이하로 내려가면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각성효과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특정한 </a:t>
            </a:r>
            <a:r>
              <a:rPr lang="ko-KR" altLang="en-US" baseline="0" dirty="0" err="1" smtClean="0"/>
              <a:t>스킬이</a:t>
            </a:r>
            <a:r>
              <a:rPr lang="ko-KR" altLang="en-US" baseline="0" dirty="0" smtClean="0"/>
              <a:t> 활성화됨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 보스인 </a:t>
            </a:r>
            <a:r>
              <a:rPr lang="ko-KR" altLang="en-US" baseline="0" dirty="0" err="1" smtClean="0"/>
              <a:t>섬망</a:t>
            </a:r>
            <a:r>
              <a:rPr lang="ko-KR" altLang="en-US" baseline="0" dirty="0" smtClean="0"/>
              <a:t> 만이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가지고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암살 내려찍기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거미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폭탄 거미 소환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섬망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번개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짱 많은 번개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페이즈와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스킬로</a:t>
            </a:r>
            <a:r>
              <a:rPr lang="ko-KR" altLang="en-US" baseline="0" dirty="0" smtClean="0"/>
              <a:t> 반복적인 지루함을 해결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난이도를 올림으로써 플레이 시간 증가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성취감 증가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스킬 </a:t>
            </a:r>
            <a:r>
              <a:rPr lang="ko-KR" altLang="en-US" baseline="0" dirty="0" err="1" smtClean="0"/>
              <a:t>캡쳐</a:t>
            </a:r>
            <a:r>
              <a:rPr lang="ko-KR" altLang="en-US" baseline="0" dirty="0" smtClean="0"/>
              <a:t> 및 보여주기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스킬 </a:t>
            </a:r>
            <a:r>
              <a:rPr lang="ko-KR" altLang="en-US" baseline="0" dirty="0" err="1" smtClean="0"/>
              <a:t>로직</a:t>
            </a:r>
            <a:r>
              <a:rPr lang="ko-KR" altLang="en-US" baseline="0" dirty="0" smtClean="0"/>
              <a:t> 설명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835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각 보스의 특징과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설명드리도록</a:t>
            </a:r>
            <a:r>
              <a:rPr lang="ko-KR" altLang="en-US" baseline="0" dirty="0" smtClean="0"/>
              <a:t>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스폰</a:t>
            </a:r>
            <a:r>
              <a:rPr lang="ko-KR" altLang="en-US" baseline="0" dirty="0" smtClean="0"/>
              <a:t> 장소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버려진 마을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굴다리 제단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카타콤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스샷</a:t>
            </a:r>
            <a:r>
              <a:rPr lang="ko-KR" altLang="en-US" baseline="0" dirty="0" smtClean="0"/>
              <a:t> 추가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짤막한 스토리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한 때는 기사였으나 이젠 아님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망령의 섬에 발을 들인 사람들을 죽이고 영혼을 취해 짱 커짐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궁극의 존재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플레이어의 또 다른 자신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비슷한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쓴다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보스들은 모두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페이즈의</a:t>
            </a:r>
            <a:r>
              <a:rPr lang="ko-KR" altLang="en-US" baseline="0" dirty="0" smtClean="0"/>
              <a:t> 공격 패턴을 가지고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일반몹과</a:t>
            </a:r>
            <a:r>
              <a:rPr lang="ko-KR" altLang="en-US" baseline="0" dirty="0" smtClean="0"/>
              <a:t> 비슷하지만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조금 더 강력한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기본 공격입니다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</a:t>
            </a:r>
            <a:r>
              <a:rPr lang="ko-KR" altLang="en-US" baseline="0" dirty="0" smtClean="0"/>
              <a:t> 활성화는 일정 체력 이하로 내려가면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각성효과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특정한 </a:t>
            </a:r>
            <a:r>
              <a:rPr lang="ko-KR" altLang="en-US" baseline="0" dirty="0" err="1" smtClean="0"/>
              <a:t>스킬이</a:t>
            </a:r>
            <a:r>
              <a:rPr lang="ko-KR" altLang="en-US" baseline="0" dirty="0" smtClean="0"/>
              <a:t> 활성화됨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 보스인 </a:t>
            </a:r>
            <a:r>
              <a:rPr lang="ko-KR" altLang="en-US" baseline="0" dirty="0" err="1" smtClean="0"/>
              <a:t>섬망</a:t>
            </a:r>
            <a:r>
              <a:rPr lang="ko-KR" altLang="en-US" baseline="0" dirty="0" smtClean="0"/>
              <a:t> 만이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가지고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암살 내려찍기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거미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폭탄 거미 소환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섬망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번개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짱 많은 번개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페이즈와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스킬로</a:t>
            </a:r>
            <a:r>
              <a:rPr lang="ko-KR" altLang="en-US" baseline="0" dirty="0" smtClean="0"/>
              <a:t> 반복적인 지루함을 해결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난이도를 올림으로써 플레이 시간 증가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성취감 증가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스킬 </a:t>
            </a:r>
            <a:r>
              <a:rPr lang="ko-KR" altLang="en-US" baseline="0" dirty="0" err="1" smtClean="0"/>
              <a:t>캡쳐</a:t>
            </a:r>
            <a:r>
              <a:rPr lang="ko-KR" altLang="en-US" baseline="0" dirty="0" smtClean="0"/>
              <a:t> 및 보여주기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스킬 </a:t>
            </a:r>
            <a:r>
              <a:rPr lang="ko-KR" altLang="en-US" baseline="0" dirty="0" err="1" smtClean="0"/>
              <a:t>로직</a:t>
            </a:r>
            <a:r>
              <a:rPr lang="ko-KR" altLang="en-US" baseline="0" dirty="0" smtClean="0"/>
              <a:t> 설명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835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각 보스의 특징과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설명드리도록</a:t>
            </a:r>
            <a:r>
              <a:rPr lang="ko-KR" altLang="en-US" baseline="0" dirty="0" smtClean="0"/>
              <a:t>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스폰</a:t>
            </a:r>
            <a:r>
              <a:rPr lang="ko-KR" altLang="en-US" baseline="0" dirty="0" smtClean="0"/>
              <a:t> 장소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버려진 마을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굴다리 제단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카타콤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스샷</a:t>
            </a:r>
            <a:r>
              <a:rPr lang="ko-KR" altLang="en-US" baseline="0" dirty="0" smtClean="0"/>
              <a:t> 추가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짤막한 스토리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한 때는 기사였으나 이젠 아님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망령의 섬에 발을 들인 사람들을 죽이고 영혼을 취해 짱 커짐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궁극의 존재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플레이어의 또 다른 자신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비슷한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쓴다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보스들은 모두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페이즈의</a:t>
            </a:r>
            <a:r>
              <a:rPr lang="ko-KR" altLang="en-US" baseline="0" dirty="0" smtClean="0"/>
              <a:t> 공격 패턴을 가지고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일반몹과</a:t>
            </a:r>
            <a:r>
              <a:rPr lang="ko-KR" altLang="en-US" baseline="0" dirty="0" smtClean="0"/>
              <a:t> 비슷하지만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조금 더 강력한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기본 공격입니다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</a:t>
            </a:r>
            <a:r>
              <a:rPr lang="ko-KR" altLang="en-US" baseline="0" dirty="0" smtClean="0"/>
              <a:t> 활성화는 일정 체력 이하로 내려가면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각성효과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특정한 </a:t>
            </a:r>
            <a:r>
              <a:rPr lang="ko-KR" altLang="en-US" baseline="0" dirty="0" err="1" smtClean="0"/>
              <a:t>스킬이</a:t>
            </a:r>
            <a:r>
              <a:rPr lang="ko-KR" altLang="en-US" baseline="0" dirty="0" smtClean="0"/>
              <a:t> 활성화됨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 보스인 </a:t>
            </a:r>
            <a:r>
              <a:rPr lang="ko-KR" altLang="en-US" baseline="0" dirty="0" err="1" smtClean="0"/>
              <a:t>섬망</a:t>
            </a:r>
            <a:r>
              <a:rPr lang="ko-KR" altLang="en-US" baseline="0" dirty="0" smtClean="0"/>
              <a:t> 만이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가지고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암살 내려찍기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거미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폭탄 거미 소환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섬망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번개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짱 많은 번개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페이즈와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스킬로</a:t>
            </a:r>
            <a:r>
              <a:rPr lang="ko-KR" altLang="en-US" baseline="0" dirty="0" smtClean="0"/>
              <a:t> 반복적인 지루함을 해결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난이도를 올림으로써 플레이 시간 증가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성취감 증가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스킬 </a:t>
            </a:r>
            <a:r>
              <a:rPr lang="ko-KR" altLang="en-US" baseline="0" dirty="0" err="1" smtClean="0"/>
              <a:t>캡쳐</a:t>
            </a:r>
            <a:r>
              <a:rPr lang="ko-KR" altLang="en-US" baseline="0" dirty="0" smtClean="0"/>
              <a:t> 및 보여주기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스킬 </a:t>
            </a:r>
            <a:r>
              <a:rPr lang="ko-KR" altLang="en-US" baseline="0" dirty="0" err="1" smtClean="0"/>
              <a:t>로직</a:t>
            </a:r>
            <a:r>
              <a:rPr lang="ko-KR" altLang="en-US" baseline="0" dirty="0" smtClean="0"/>
              <a:t> 설명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835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각 보스의 특징과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설명드리도록</a:t>
            </a:r>
            <a:r>
              <a:rPr lang="ko-KR" altLang="en-US" baseline="0" dirty="0" smtClean="0"/>
              <a:t>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스폰</a:t>
            </a:r>
            <a:r>
              <a:rPr lang="ko-KR" altLang="en-US" baseline="0" dirty="0" smtClean="0"/>
              <a:t> 장소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버려진 마을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굴다리 제단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카타콤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스샷</a:t>
            </a:r>
            <a:r>
              <a:rPr lang="ko-KR" altLang="en-US" baseline="0" dirty="0" smtClean="0"/>
              <a:t> 추가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짤막한 스토리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한 때는 기사였으나 이젠 아님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망령의 섬에 발을 들인 사람들을 죽이고 영혼을 취해 짱 커짐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궁극의 존재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플레이어의 또 다른 자신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비슷한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쓴다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보스들은 모두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페이즈의</a:t>
            </a:r>
            <a:r>
              <a:rPr lang="ko-KR" altLang="en-US" baseline="0" dirty="0" smtClean="0"/>
              <a:t> 공격 패턴을 가지고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일반몹과</a:t>
            </a:r>
            <a:r>
              <a:rPr lang="ko-KR" altLang="en-US" baseline="0" dirty="0" smtClean="0"/>
              <a:t> 비슷하지만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조금 더 강력한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기본 공격입니다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</a:t>
            </a:r>
            <a:r>
              <a:rPr lang="ko-KR" altLang="en-US" baseline="0" dirty="0" smtClean="0"/>
              <a:t> 활성화는 일정 체력 이하로 내려가면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각성효과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특정한 </a:t>
            </a:r>
            <a:r>
              <a:rPr lang="ko-KR" altLang="en-US" baseline="0" dirty="0" err="1" smtClean="0"/>
              <a:t>스킬이</a:t>
            </a:r>
            <a:r>
              <a:rPr lang="ko-KR" altLang="en-US" baseline="0" dirty="0" smtClean="0"/>
              <a:t> 활성화됨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 보스인 </a:t>
            </a:r>
            <a:r>
              <a:rPr lang="ko-KR" altLang="en-US" baseline="0" dirty="0" err="1" smtClean="0"/>
              <a:t>섬망</a:t>
            </a:r>
            <a:r>
              <a:rPr lang="ko-KR" altLang="en-US" baseline="0" dirty="0" smtClean="0"/>
              <a:t> 만이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가지고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암살 내려찍기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거미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폭탄 거미 소환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섬망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번개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짱 많은 번개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페이즈와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스킬로</a:t>
            </a:r>
            <a:r>
              <a:rPr lang="ko-KR" altLang="en-US" baseline="0" dirty="0" smtClean="0"/>
              <a:t> 반복적인 지루함을 해결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난이도를 올림으로써 플레이 시간 증가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성취감 증가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스킬 </a:t>
            </a:r>
            <a:r>
              <a:rPr lang="ko-KR" altLang="en-US" baseline="0" dirty="0" err="1" smtClean="0"/>
              <a:t>캡쳐</a:t>
            </a:r>
            <a:r>
              <a:rPr lang="ko-KR" altLang="en-US" baseline="0" dirty="0" smtClean="0"/>
              <a:t> 및 보여주기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스킬 </a:t>
            </a:r>
            <a:r>
              <a:rPr lang="ko-KR" altLang="en-US" baseline="0" dirty="0" err="1" smtClean="0"/>
              <a:t>로직</a:t>
            </a:r>
            <a:r>
              <a:rPr lang="ko-KR" altLang="en-US" baseline="0" dirty="0" smtClean="0"/>
              <a:t> 설명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835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각 보스의 특징과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설명드리도록</a:t>
            </a:r>
            <a:r>
              <a:rPr lang="ko-KR" altLang="en-US" baseline="0" dirty="0" smtClean="0"/>
              <a:t>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스폰</a:t>
            </a:r>
            <a:r>
              <a:rPr lang="ko-KR" altLang="en-US" baseline="0" dirty="0" smtClean="0"/>
              <a:t> 장소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버려진 마을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굴다리 제단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카타콤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스샷</a:t>
            </a:r>
            <a:r>
              <a:rPr lang="ko-KR" altLang="en-US" baseline="0" dirty="0" smtClean="0"/>
              <a:t> 추가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짤막한 스토리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한 때는 기사였으나 이젠 아님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망령의 섬에 발을 들인 사람들을 죽이고 영혼을 취해 짱 커짐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궁극의 존재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플레이어의 또 다른 자신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비슷한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쓴다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보스들은 모두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페이즈의</a:t>
            </a:r>
            <a:r>
              <a:rPr lang="ko-KR" altLang="en-US" baseline="0" dirty="0" smtClean="0"/>
              <a:t> 공격 패턴을 가지고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일반몹과</a:t>
            </a:r>
            <a:r>
              <a:rPr lang="ko-KR" altLang="en-US" baseline="0" dirty="0" smtClean="0"/>
              <a:t> 비슷하지만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조금 더 강력한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기본 공격입니다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</a:t>
            </a:r>
            <a:r>
              <a:rPr lang="ko-KR" altLang="en-US" baseline="0" dirty="0" smtClean="0"/>
              <a:t> 활성화는 일정 체력 이하로 내려가면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각성효과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특정한 </a:t>
            </a:r>
            <a:r>
              <a:rPr lang="ko-KR" altLang="en-US" baseline="0" dirty="0" err="1" smtClean="0"/>
              <a:t>스킬이</a:t>
            </a:r>
            <a:r>
              <a:rPr lang="ko-KR" altLang="en-US" baseline="0" dirty="0" smtClean="0"/>
              <a:t> 활성화됨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 보스인 </a:t>
            </a:r>
            <a:r>
              <a:rPr lang="ko-KR" altLang="en-US" baseline="0" dirty="0" err="1" smtClean="0"/>
              <a:t>섬망</a:t>
            </a:r>
            <a:r>
              <a:rPr lang="ko-KR" altLang="en-US" baseline="0" dirty="0" smtClean="0"/>
              <a:t> 만이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가지고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암살 내려찍기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거미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폭탄 거미 소환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섬망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번개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짱 많은 번개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페이즈와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스킬로</a:t>
            </a:r>
            <a:r>
              <a:rPr lang="ko-KR" altLang="en-US" baseline="0" dirty="0" smtClean="0"/>
              <a:t> 반복적인 지루함을 해결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난이도를 올림으로써 플레이 시간 증가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성취감 증가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스킬 </a:t>
            </a:r>
            <a:r>
              <a:rPr lang="ko-KR" altLang="en-US" baseline="0" dirty="0" err="1" smtClean="0"/>
              <a:t>캡쳐</a:t>
            </a:r>
            <a:r>
              <a:rPr lang="ko-KR" altLang="en-US" baseline="0" dirty="0" smtClean="0"/>
              <a:t> 및 보여주기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스킬 </a:t>
            </a:r>
            <a:r>
              <a:rPr lang="ko-KR" altLang="en-US" baseline="0" dirty="0" err="1" smtClean="0"/>
              <a:t>로직</a:t>
            </a:r>
            <a:r>
              <a:rPr lang="ko-KR" altLang="en-US" baseline="0" dirty="0" smtClean="0"/>
              <a:t> 설명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835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비슷한 액션 </a:t>
            </a:r>
            <a:r>
              <a:rPr lang="en-US" altLang="ko-KR" dirty="0" smtClean="0"/>
              <a:t>RPG </a:t>
            </a:r>
            <a:r>
              <a:rPr lang="ko-KR" altLang="en-US" dirty="0" smtClean="0"/>
              <a:t>게임들을 </a:t>
            </a:r>
            <a:r>
              <a:rPr lang="ko-KR" altLang="en-US" dirty="0" err="1" smtClean="0"/>
              <a:t>벤치마킹하여</a:t>
            </a:r>
            <a:r>
              <a:rPr lang="ko-KR" altLang="en-US" dirty="0" smtClean="0"/>
              <a:t> 만들었다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149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각 보스의 특징과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설명드리도록</a:t>
            </a:r>
            <a:r>
              <a:rPr lang="ko-KR" altLang="en-US" baseline="0" dirty="0" smtClean="0"/>
              <a:t>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스폰</a:t>
            </a:r>
            <a:r>
              <a:rPr lang="ko-KR" altLang="en-US" baseline="0" dirty="0" smtClean="0"/>
              <a:t> 장소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버려진 마을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굴다리 제단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카타콤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스샷</a:t>
            </a:r>
            <a:r>
              <a:rPr lang="ko-KR" altLang="en-US" baseline="0" dirty="0" smtClean="0"/>
              <a:t> 추가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짤막한 스토리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한 때는 기사였으나 이젠 아님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망령의 섬에 발을 들인 사람들을 죽이고 영혼을 취해 짱 커짐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궁극의 존재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플레이어의 또 다른 자신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비슷한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쓴다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보스들은 모두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페이즈의</a:t>
            </a:r>
            <a:r>
              <a:rPr lang="ko-KR" altLang="en-US" baseline="0" dirty="0" smtClean="0"/>
              <a:t> 공격 패턴을 가지고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일반몹과</a:t>
            </a:r>
            <a:r>
              <a:rPr lang="ko-KR" altLang="en-US" baseline="0" dirty="0" smtClean="0"/>
              <a:t> 비슷하지만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조금 더 강력한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기본 공격입니다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</a:t>
            </a:r>
            <a:r>
              <a:rPr lang="ko-KR" altLang="en-US" baseline="0" dirty="0" smtClean="0"/>
              <a:t> 활성화는 일정 체력 이하로 내려가면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각성효과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특정한 </a:t>
            </a:r>
            <a:r>
              <a:rPr lang="ko-KR" altLang="en-US" baseline="0" dirty="0" err="1" smtClean="0"/>
              <a:t>스킬이</a:t>
            </a:r>
            <a:r>
              <a:rPr lang="ko-KR" altLang="en-US" baseline="0" dirty="0" smtClean="0"/>
              <a:t> 활성화됨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 보스인 </a:t>
            </a:r>
            <a:r>
              <a:rPr lang="ko-KR" altLang="en-US" baseline="0" dirty="0" err="1" smtClean="0"/>
              <a:t>섬망</a:t>
            </a:r>
            <a:r>
              <a:rPr lang="ko-KR" altLang="en-US" baseline="0" dirty="0" smtClean="0"/>
              <a:t> 만이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가지고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암살 내려찍기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거미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폭탄 거미 소환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섬망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번개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짱 많은 번개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페이즈와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스킬로</a:t>
            </a:r>
            <a:r>
              <a:rPr lang="ko-KR" altLang="en-US" baseline="0" dirty="0" smtClean="0"/>
              <a:t> 반복적인 지루함을 해결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난이도를 올림으로써 플레이 시간 증가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성취감 증가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스킬 </a:t>
            </a:r>
            <a:r>
              <a:rPr lang="ko-KR" altLang="en-US" baseline="0" dirty="0" err="1" smtClean="0"/>
              <a:t>캡쳐</a:t>
            </a:r>
            <a:r>
              <a:rPr lang="ko-KR" altLang="en-US" baseline="0" dirty="0" smtClean="0"/>
              <a:t> 및 보여주기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스킬 </a:t>
            </a:r>
            <a:r>
              <a:rPr lang="ko-KR" altLang="en-US" baseline="0" dirty="0" err="1" smtClean="0"/>
              <a:t>로직</a:t>
            </a:r>
            <a:r>
              <a:rPr lang="ko-KR" altLang="en-US" baseline="0" dirty="0" smtClean="0"/>
              <a:t> 설명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835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각 보스의 특징과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설명드리도록</a:t>
            </a:r>
            <a:r>
              <a:rPr lang="ko-KR" altLang="en-US" baseline="0" dirty="0" smtClean="0"/>
              <a:t>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스폰</a:t>
            </a:r>
            <a:r>
              <a:rPr lang="ko-KR" altLang="en-US" baseline="0" dirty="0" smtClean="0"/>
              <a:t> 장소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버려진 마을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굴다리 제단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카타콤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스샷</a:t>
            </a:r>
            <a:r>
              <a:rPr lang="ko-KR" altLang="en-US" baseline="0" dirty="0" smtClean="0"/>
              <a:t> 추가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짤막한 스토리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한 때는 기사였으나 이젠 아님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망령의 섬에 발을 들인 사람들을 죽이고 영혼을 취해 짱 커짐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궁극의 존재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플레이어의 또 다른 자신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비슷한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쓴다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보스들은 모두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페이즈의</a:t>
            </a:r>
            <a:r>
              <a:rPr lang="ko-KR" altLang="en-US" baseline="0" dirty="0" smtClean="0"/>
              <a:t> 공격 패턴을 가지고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일반몹과</a:t>
            </a:r>
            <a:r>
              <a:rPr lang="ko-KR" altLang="en-US" baseline="0" dirty="0" smtClean="0"/>
              <a:t> 비슷하지만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조금 더 강력한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기본 공격입니다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</a:t>
            </a:r>
            <a:r>
              <a:rPr lang="ko-KR" altLang="en-US" baseline="0" dirty="0" smtClean="0"/>
              <a:t> 활성화는 일정 체력 이하로 내려가면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각성효과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특정한 </a:t>
            </a:r>
            <a:r>
              <a:rPr lang="ko-KR" altLang="en-US" baseline="0" dirty="0" err="1" smtClean="0"/>
              <a:t>스킬이</a:t>
            </a:r>
            <a:r>
              <a:rPr lang="ko-KR" altLang="en-US" baseline="0" dirty="0" smtClean="0"/>
              <a:t> 활성화됨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 보스인 </a:t>
            </a:r>
            <a:r>
              <a:rPr lang="ko-KR" altLang="en-US" baseline="0" dirty="0" err="1" smtClean="0"/>
              <a:t>섬망</a:t>
            </a:r>
            <a:r>
              <a:rPr lang="ko-KR" altLang="en-US" baseline="0" dirty="0" smtClean="0"/>
              <a:t> 만이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가지고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암살 내려찍기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거미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폭탄 거미 소환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섬망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번개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짱 많은 번개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페이즈와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스킬로</a:t>
            </a:r>
            <a:r>
              <a:rPr lang="ko-KR" altLang="en-US" baseline="0" dirty="0" smtClean="0"/>
              <a:t> 반복적인 지루함을 해결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난이도를 올림으로써 플레이 시간 증가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성취감 증가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스킬 </a:t>
            </a:r>
            <a:r>
              <a:rPr lang="ko-KR" altLang="en-US" baseline="0" dirty="0" err="1" smtClean="0"/>
              <a:t>캡쳐</a:t>
            </a:r>
            <a:r>
              <a:rPr lang="ko-KR" altLang="en-US" baseline="0" dirty="0" smtClean="0"/>
              <a:t> 및 보여주기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스킬 </a:t>
            </a:r>
            <a:r>
              <a:rPr lang="ko-KR" altLang="en-US" baseline="0" dirty="0" err="1" smtClean="0"/>
              <a:t>로직</a:t>
            </a:r>
            <a:r>
              <a:rPr lang="ko-KR" altLang="en-US" baseline="0" dirty="0" smtClean="0"/>
              <a:t> 설명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835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각 보스의 특징과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설명드리도록</a:t>
            </a:r>
            <a:r>
              <a:rPr lang="ko-KR" altLang="en-US" baseline="0" dirty="0" smtClean="0"/>
              <a:t>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스폰</a:t>
            </a:r>
            <a:r>
              <a:rPr lang="ko-KR" altLang="en-US" baseline="0" dirty="0" smtClean="0"/>
              <a:t> 장소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버려진 마을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굴다리 제단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카타콤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스샷</a:t>
            </a:r>
            <a:r>
              <a:rPr lang="ko-KR" altLang="en-US" baseline="0" dirty="0" smtClean="0"/>
              <a:t> 추가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짤막한 스토리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한 때는 기사였으나 이젠 아님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망령의 섬에 발을 들인 사람들을 죽이고 영혼을 취해 짱 커짐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궁극의 존재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플레이어의 또 다른 자신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비슷한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쓴다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보스들은 모두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페이즈의</a:t>
            </a:r>
            <a:r>
              <a:rPr lang="ko-KR" altLang="en-US" baseline="0" dirty="0" smtClean="0"/>
              <a:t> 공격 패턴을 가지고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일반몹과</a:t>
            </a:r>
            <a:r>
              <a:rPr lang="ko-KR" altLang="en-US" baseline="0" dirty="0" smtClean="0"/>
              <a:t> 비슷하지만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조금 더 강력한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기본 공격입니다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페이즈</a:t>
            </a:r>
            <a:r>
              <a:rPr lang="ko-KR" altLang="en-US" baseline="0" dirty="0" smtClean="0"/>
              <a:t> 활성화는 일정 체력 이하로 내려가면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각성효과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특정한 </a:t>
            </a:r>
            <a:r>
              <a:rPr lang="ko-KR" altLang="en-US" baseline="0" dirty="0" err="1" smtClean="0"/>
              <a:t>스킬이</a:t>
            </a:r>
            <a:r>
              <a:rPr lang="ko-KR" altLang="en-US" baseline="0" dirty="0" smtClean="0"/>
              <a:t> 활성화됨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 보스인 </a:t>
            </a:r>
            <a:r>
              <a:rPr lang="ko-KR" altLang="en-US" baseline="0" dirty="0" err="1" smtClean="0"/>
              <a:t>섬망</a:t>
            </a:r>
            <a:r>
              <a:rPr lang="ko-KR" altLang="en-US" baseline="0" dirty="0" smtClean="0"/>
              <a:t> 만이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페이즈부터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스킬을</a:t>
            </a:r>
            <a:r>
              <a:rPr lang="ko-KR" altLang="en-US" baseline="0" dirty="0" smtClean="0"/>
              <a:t> 가지고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암살 내려찍기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거미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폭탄 거미 소환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섬망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번개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짱 많은 번개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페이즈와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스킬로</a:t>
            </a:r>
            <a:r>
              <a:rPr lang="ko-KR" altLang="en-US" baseline="0" dirty="0" smtClean="0"/>
              <a:t> 반복적인 지루함을 해결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난이도를 올림으로써 플레이 시간 증가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성취감 증가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스킬 </a:t>
            </a:r>
            <a:r>
              <a:rPr lang="ko-KR" altLang="en-US" baseline="0" dirty="0" err="1" smtClean="0"/>
              <a:t>캡쳐</a:t>
            </a:r>
            <a:r>
              <a:rPr lang="ko-KR" altLang="en-US" baseline="0" dirty="0" smtClean="0"/>
              <a:t> 및 보여주기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스킬 </a:t>
            </a:r>
            <a:r>
              <a:rPr lang="ko-KR" altLang="en-US" baseline="0" dirty="0" err="1" smtClean="0"/>
              <a:t>로직</a:t>
            </a:r>
            <a:r>
              <a:rPr lang="ko-KR" altLang="en-US" baseline="0" dirty="0" smtClean="0"/>
              <a:t> 설명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835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제목</a:t>
            </a:r>
            <a:r>
              <a:rPr lang="en-US" altLang="ko-KR" dirty="0" smtClean="0"/>
              <a:t>: Ghost Island</a:t>
            </a:r>
          </a:p>
          <a:p>
            <a:r>
              <a:rPr lang="ko-KR" altLang="en-US" dirty="0" smtClean="0"/>
              <a:t>장르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액션 </a:t>
            </a:r>
            <a:r>
              <a:rPr lang="en-US" altLang="ko-KR" dirty="0" smtClean="0"/>
              <a:t>RPG</a:t>
            </a:r>
          </a:p>
          <a:p>
            <a:r>
              <a:rPr lang="ko-KR" altLang="en-US" dirty="0" smtClean="0"/>
              <a:t>주인공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퇴마사로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GhostIsland</a:t>
            </a:r>
            <a:r>
              <a:rPr lang="ko-KR" altLang="en-US" baseline="0" dirty="0" smtClean="0"/>
              <a:t>에 저주받은 악령들을 </a:t>
            </a:r>
            <a:r>
              <a:rPr lang="ko-KR" altLang="en-US" baseline="0" dirty="0" err="1" smtClean="0"/>
              <a:t>퇴마하러</a:t>
            </a:r>
            <a:r>
              <a:rPr lang="ko-KR" altLang="en-US" baseline="0" dirty="0" smtClean="0"/>
              <a:t> 왔다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스토리보드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주인공은 </a:t>
            </a:r>
            <a:r>
              <a:rPr lang="ko-KR" altLang="en-US" baseline="0" dirty="0" err="1" smtClean="0"/>
              <a:t>퇴마사로</a:t>
            </a:r>
            <a:r>
              <a:rPr lang="ko-KR" altLang="en-US" baseline="0" dirty="0" smtClean="0"/>
              <a:t> 의뢰를 받고 악령이 가득한 섬에 도달한다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입구부터 안개가 </a:t>
            </a:r>
            <a:r>
              <a:rPr lang="ko-KR" altLang="en-US" baseline="0" dirty="0" err="1" smtClean="0"/>
              <a:t>자욱히</a:t>
            </a:r>
            <a:r>
              <a:rPr lang="ko-KR" altLang="en-US" baseline="0" dirty="0" smtClean="0"/>
              <a:t> 끼어있는 음습한 섬에 도달하게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주인공은 무사히 섬 안에 있는 악령들을 퇴치 하고 나올 수 있을까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149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제목</a:t>
            </a:r>
            <a:r>
              <a:rPr lang="en-US" altLang="ko-KR" dirty="0" smtClean="0"/>
              <a:t>: Ghost Island</a:t>
            </a:r>
          </a:p>
          <a:p>
            <a:r>
              <a:rPr lang="ko-KR" altLang="en-US" dirty="0" smtClean="0"/>
              <a:t>장르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액션 </a:t>
            </a:r>
            <a:r>
              <a:rPr lang="en-US" altLang="ko-KR" dirty="0" smtClean="0"/>
              <a:t>RPG</a:t>
            </a:r>
          </a:p>
          <a:p>
            <a:r>
              <a:rPr lang="ko-KR" altLang="en-US" dirty="0" smtClean="0"/>
              <a:t>주인공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퇴마사로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GhostIsland</a:t>
            </a:r>
            <a:r>
              <a:rPr lang="ko-KR" altLang="en-US" baseline="0" dirty="0" smtClean="0"/>
              <a:t>에 저주받은 악령들을 </a:t>
            </a:r>
            <a:r>
              <a:rPr lang="ko-KR" altLang="en-US" baseline="0" dirty="0" err="1" smtClean="0"/>
              <a:t>퇴마하러</a:t>
            </a:r>
            <a:r>
              <a:rPr lang="ko-KR" altLang="en-US" baseline="0" dirty="0" smtClean="0"/>
              <a:t> 왔다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스토리보드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주인공은 </a:t>
            </a:r>
            <a:r>
              <a:rPr lang="ko-KR" altLang="en-US" baseline="0" dirty="0" err="1" smtClean="0"/>
              <a:t>퇴마사로</a:t>
            </a:r>
            <a:r>
              <a:rPr lang="ko-KR" altLang="en-US" baseline="0" dirty="0" smtClean="0"/>
              <a:t> 의뢰를 받고 악령이 가득한 섬에 도달한다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입구부터 안개가 </a:t>
            </a:r>
            <a:r>
              <a:rPr lang="ko-KR" altLang="en-US" baseline="0" dirty="0" err="1" smtClean="0"/>
              <a:t>자욱히</a:t>
            </a:r>
            <a:r>
              <a:rPr lang="ko-KR" altLang="en-US" baseline="0" dirty="0" smtClean="0"/>
              <a:t> 끼어있는 음습한 섬에 도달하게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주인공은 무사히 섬 안에 있는 악령들을 퇴치 하고 나올 수 있을까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149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보스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1 /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보스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b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순서 상관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X</a:t>
            </a:r>
          </a:p>
          <a:p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중간보스를 깨면 다시 레벨을 고르는 레벨로 돌아온다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.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대신 깬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포털은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닫혀있다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.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두 레벨을 모두 깨면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/>
            </a:r>
            <a:b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최종보스로 가는 길이 열림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최종보스를 잡으면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클리어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및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엔딩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322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적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는 크게 </a:t>
            </a:r>
            <a:r>
              <a:rPr lang="ko-KR" altLang="en-US" dirty="0" err="1" smtClean="0"/>
              <a:t>두가지</a:t>
            </a:r>
            <a:r>
              <a:rPr lang="ko-KR" altLang="en-US" baseline="0" dirty="0" smtClean="0"/>
              <a:t> 종류가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일반 </a:t>
            </a:r>
            <a:r>
              <a:rPr lang="ko-KR" altLang="en-US" baseline="0" dirty="0" err="1" smtClean="0"/>
              <a:t>몬스터와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보스 </a:t>
            </a:r>
            <a:r>
              <a:rPr lang="ko-KR" altLang="en-US" baseline="0" dirty="0" err="1" smtClean="0"/>
              <a:t>몬스터</a:t>
            </a:r>
            <a:endParaRPr lang="en-US" altLang="ko-KR" baseline="0" dirty="0" smtClean="0"/>
          </a:p>
          <a:p>
            <a:r>
              <a:rPr lang="ko-KR" altLang="en-US" baseline="0" dirty="0" smtClean="0"/>
              <a:t>둘은 각각 다른 기능과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사용하고 있습니다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964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일반 </a:t>
            </a:r>
            <a:r>
              <a:rPr lang="ko-KR" altLang="en-US" dirty="0" err="1" smtClean="0"/>
              <a:t>몬스터부터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설명드리도록</a:t>
            </a:r>
            <a:r>
              <a:rPr lang="ko-KR" altLang="en-US" dirty="0" smtClean="0"/>
              <a:t> 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일반 </a:t>
            </a:r>
            <a:r>
              <a:rPr lang="ko-KR" altLang="en-US" dirty="0" err="1" smtClean="0"/>
              <a:t>몬스터는</a:t>
            </a:r>
            <a:r>
              <a:rPr lang="ko-KR" altLang="en-US" dirty="0" smtClean="0"/>
              <a:t> 보스로 가는 레벨에 배치될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이들은 지정된 구간을 순찰하다가 플레이어를 보면 공격합니다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일반 </a:t>
            </a:r>
            <a:r>
              <a:rPr lang="ko-KR" altLang="en-US" dirty="0" err="1" smtClean="0"/>
              <a:t>몬스터는</a:t>
            </a:r>
            <a:r>
              <a:rPr lang="ko-KR" altLang="en-US" dirty="0" smtClean="0"/>
              <a:t> 그 레벨의 보스와 유사한 생김새를 가지고 있으며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스킬도</a:t>
            </a:r>
            <a:r>
              <a:rPr lang="ko-KR" altLang="en-US" baseline="0" dirty="0" smtClean="0"/>
              <a:t> 비슷하여 보스가 어느 기술을 구사 할 지에 대한 </a:t>
            </a:r>
            <a:r>
              <a:rPr lang="ko-KR" altLang="en-US" baseline="0" dirty="0" err="1" smtClean="0"/>
              <a:t>한트를</a:t>
            </a:r>
            <a:r>
              <a:rPr lang="ko-KR" altLang="en-US" baseline="0" dirty="0" smtClean="0"/>
              <a:t> 얻을 수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때문에 플레이어는 일반 </a:t>
            </a:r>
            <a:r>
              <a:rPr lang="ko-KR" altLang="en-US" dirty="0" err="1" smtClean="0"/>
              <a:t>몬스터를</a:t>
            </a:r>
            <a:r>
              <a:rPr lang="ko-KR" altLang="en-US" dirty="0" smtClean="0"/>
              <a:t> 잡으며 보스에 대한 힌트도 얻고 </a:t>
            </a:r>
            <a:r>
              <a:rPr lang="ko-KR" altLang="en-US" dirty="0" err="1" smtClean="0"/>
              <a:t>무빙이나</a:t>
            </a:r>
            <a:r>
              <a:rPr lang="ko-KR" altLang="en-US" dirty="0" smtClean="0"/>
              <a:t> 공격 기술을 연습해볼 수 있을 것 입니다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964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일반 </a:t>
            </a:r>
            <a:r>
              <a:rPr lang="ko-KR" altLang="en-US" baseline="0" dirty="0" err="1" smtClean="0"/>
              <a:t>몬스터는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종류가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사무라이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거미</a:t>
            </a:r>
            <a:endParaRPr lang="en-US" altLang="ko-KR" baseline="0" dirty="0" smtClean="0"/>
          </a:p>
          <a:p>
            <a:r>
              <a:rPr lang="ko-KR" altLang="en-US" dirty="0" smtClean="0"/>
              <a:t>공격범위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사무라이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긴칼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거미</a:t>
            </a:r>
            <a:endParaRPr lang="en-US" altLang="ko-KR" dirty="0" smtClean="0"/>
          </a:p>
          <a:p>
            <a:r>
              <a:rPr lang="ko-KR" altLang="en-US" dirty="0" smtClean="0"/>
              <a:t>이동속도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사무라이</a:t>
            </a:r>
            <a:r>
              <a:rPr lang="en-US" altLang="ko-KR" baseline="0" dirty="0" smtClean="0"/>
              <a:t> &lt; </a:t>
            </a:r>
            <a:r>
              <a:rPr lang="ko-KR" altLang="en-US" baseline="0" dirty="0" smtClean="0"/>
              <a:t>거미</a:t>
            </a:r>
            <a:endParaRPr lang="en-US" altLang="ko-KR" baseline="0" dirty="0" smtClean="0"/>
          </a:p>
          <a:p>
            <a:r>
              <a:rPr lang="ko-KR" altLang="en-US" baseline="0" dirty="0" smtClean="0"/>
              <a:t>공격력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사무라이</a:t>
            </a:r>
            <a:r>
              <a:rPr lang="en-US" altLang="ko-KR" baseline="0" dirty="0" smtClean="0"/>
              <a:t> &gt; </a:t>
            </a:r>
            <a:r>
              <a:rPr lang="ko-KR" altLang="en-US" baseline="0" dirty="0" smtClean="0"/>
              <a:t>거미</a:t>
            </a:r>
            <a:endParaRPr lang="en-US" altLang="ko-KR" baseline="0" dirty="0" smtClean="0"/>
          </a:p>
          <a:p>
            <a:r>
              <a:rPr lang="ko-KR" altLang="en-US" baseline="0" dirty="0" smtClean="0"/>
              <a:t>단체공격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거미</a:t>
            </a:r>
            <a:r>
              <a:rPr lang="en-US" altLang="ko-KR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964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주요 </a:t>
            </a:r>
            <a:r>
              <a:rPr lang="ko-KR" altLang="en-US" baseline="0" dirty="0" err="1" smtClean="0"/>
              <a:t>로직</a:t>
            </a:r>
            <a:r>
              <a:rPr lang="en-US" altLang="ko-KR" baseline="0" dirty="0" smtClean="0"/>
              <a:t>: Spline</a:t>
            </a:r>
            <a:r>
              <a:rPr lang="ko-KR" altLang="en-US" baseline="0" dirty="0" smtClean="0"/>
              <a:t>을 이용한 정찰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지정된 두 포인트를 </a:t>
            </a:r>
            <a:r>
              <a:rPr lang="ko-KR" altLang="en-US" baseline="0" dirty="0" err="1" smtClean="0"/>
              <a:t>백터로</a:t>
            </a:r>
            <a:r>
              <a:rPr lang="ko-KR" altLang="en-US" baseline="0" dirty="0" smtClean="0"/>
              <a:t> 가져와 </a:t>
            </a:r>
            <a:r>
              <a:rPr lang="en-US" altLang="ko-KR" baseline="0" dirty="0" err="1" smtClean="0"/>
              <a:t>AIMoveTo</a:t>
            </a:r>
            <a:r>
              <a:rPr lang="ko-KR" altLang="en-US" baseline="0" dirty="0" smtClean="0"/>
              <a:t>를 이용하여 무한 반복 이동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AIPerception</a:t>
            </a:r>
            <a:r>
              <a:rPr lang="ko-KR" altLang="en-US" baseline="0" dirty="0" smtClean="0"/>
              <a:t>을 이용한 플레이어 감지 </a:t>
            </a:r>
            <a:r>
              <a:rPr lang="en-US" altLang="ko-KR" baseline="0" dirty="0" smtClean="0"/>
              <a:t>-&gt; Behavior Tree</a:t>
            </a:r>
            <a:r>
              <a:rPr lang="ko-KR" altLang="en-US" baseline="0" dirty="0" smtClean="0"/>
              <a:t>와 연결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1661-C0E6-4379-93E2-56B0E9B28A2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96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23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5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131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934363"/>
            <a:ext cx="9144000" cy="1928803"/>
            <a:chOff x="0" y="4929198"/>
            <a:chExt cx="9144000" cy="1928803"/>
          </a:xfrm>
        </p:grpSpPr>
        <p:sp>
          <p:nvSpPr>
            <p:cNvPr id="20" name="자유형 19"/>
            <p:cNvSpPr>
              <a:spLocks/>
            </p:cNvSpPr>
            <p:nvPr/>
          </p:nvSpPr>
          <p:spPr bwMode="ltGray">
            <a:xfrm>
              <a:off x="0" y="4929198"/>
              <a:ext cx="9144000" cy="1928802"/>
            </a:xfrm>
            <a:custGeom>
              <a:avLst/>
              <a:gdLst/>
              <a:ahLst/>
              <a:cxnLst>
                <a:cxn ang="0">
                  <a:pos x="0" y="1076"/>
                </a:cxn>
                <a:cxn ang="0">
                  <a:pos x="3003" y="930"/>
                </a:cxn>
                <a:cxn ang="0">
                  <a:pos x="5760" y="0"/>
                </a:cxn>
                <a:cxn ang="0">
                  <a:pos x="5760" y="1635"/>
                </a:cxn>
                <a:cxn ang="0">
                  <a:pos x="0" y="1641"/>
                </a:cxn>
                <a:cxn ang="0">
                  <a:pos x="0" y="1076"/>
                </a:cxn>
              </a:cxnLst>
              <a:rect l="0" t="0" r="0" b="0"/>
              <a:pathLst>
                <a:path w="5760" h="1641">
                  <a:moveTo>
                    <a:pt x="0" y="1076"/>
                  </a:moveTo>
                  <a:cubicBezTo>
                    <a:pt x="926" y="1134"/>
                    <a:pt x="1689" y="1111"/>
                    <a:pt x="3003" y="930"/>
                  </a:cubicBezTo>
                  <a:cubicBezTo>
                    <a:pt x="4317" y="749"/>
                    <a:pt x="5462" y="152"/>
                    <a:pt x="5760" y="0"/>
                  </a:cubicBezTo>
                  <a:lnTo>
                    <a:pt x="5760" y="1635"/>
                  </a:lnTo>
                  <a:lnTo>
                    <a:pt x="0" y="1641"/>
                  </a:lnTo>
                  <a:lnTo>
                    <a:pt x="0" y="1076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ko-KR" alt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ltGray">
            <a:xfrm>
              <a:off x="0" y="5358120"/>
              <a:ext cx="9144000" cy="1499881"/>
            </a:xfrm>
            <a:custGeom>
              <a:avLst/>
              <a:gdLst/>
              <a:ahLst/>
              <a:cxnLst>
                <a:cxn ang="0">
                  <a:pos x="0" y="887"/>
                </a:cxn>
                <a:cxn ang="0">
                  <a:pos x="3540" y="690"/>
                </a:cxn>
                <a:cxn ang="0">
                  <a:pos x="5760" y="0"/>
                </a:cxn>
                <a:cxn ang="0">
                  <a:pos x="5760" y="1395"/>
                </a:cxn>
                <a:cxn ang="0">
                  <a:pos x="0" y="1395"/>
                </a:cxn>
                <a:cxn ang="0">
                  <a:pos x="0" y="887"/>
                </a:cxn>
              </a:cxnLst>
              <a:rect l="0" t="0" r="0" b="0"/>
              <a:pathLst>
                <a:path w="5760" h="1395">
                  <a:moveTo>
                    <a:pt x="0" y="887"/>
                  </a:moveTo>
                  <a:cubicBezTo>
                    <a:pt x="1417" y="958"/>
                    <a:pt x="2563" y="848"/>
                    <a:pt x="3540" y="690"/>
                  </a:cubicBezTo>
                  <a:cubicBezTo>
                    <a:pt x="4517" y="532"/>
                    <a:pt x="5521" y="104"/>
                    <a:pt x="5760" y="0"/>
                  </a:cubicBezTo>
                  <a:lnTo>
                    <a:pt x="5760" y="1395"/>
                  </a:lnTo>
                  <a:lnTo>
                    <a:pt x="0" y="1395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ko-KR" altLang="en-US"/>
            </a:p>
          </p:txBody>
        </p:sp>
      </p:grp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57290" y="3643314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1407" y="87922"/>
            <a:ext cx="1000131" cy="1036773"/>
            <a:chOff x="13317" y="34771"/>
            <a:chExt cx="1272534" cy="1310103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8" name="자유형 17"/>
            <p:cNvSpPr>
              <a:spLocks/>
            </p:cNvSpPr>
            <p:nvPr/>
          </p:nvSpPr>
          <p:spPr bwMode="gray">
            <a:xfrm>
              <a:off x="969939" y="1030549"/>
              <a:ext cx="315912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3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457200" y="2285992"/>
            <a:ext cx="8229600" cy="11430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4934363"/>
            <a:ext cx="9144000" cy="1928803"/>
            <a:chOff x="0" y="4929198"/>
            <a:chExt cx="9144000" cy="1928803"/>
          </a:xfrm>
        </p:grpSpPr>
        <p:sp>
          <p:nvSpPr>
            <p:cNvPr id="25" name="자유형 24"/>
            <p:cNvSpPr>
              <a:spLocks/>
            </p:cNvSpPr>
            <p:nvPr/>
          </p:nvSpPr>
          <p:spPr bwMode="ltGray">
            <a:xfrm>
              <a:off x="0" y="4929198"/>
              <a:ext cx="9144000" cy="1928802"/>
            </a:xfrm>
            <a:custGeom>
              <a:avLst/>
              <a:gdLst/>
              <a:ahLst/>
              <a:cxnLst>
                <a:cxn ang="0">
                  <a:pos x="0" y="1076"/>
                </a:cxn>
                <a:cxn ang="0">
                  <a:pos x="3003" y="930"/>
                </a:cxn>
                <a:cxn ang="0">
                  <a:pos x="5760" y="0"/>
                </a:cxn>
                <a:cxn ang="0">
                  <a:pos x="5760" y="1635"/>
                </a:cxn>
                <a:cxn ang="0">
                  <a:pos x="0" y="1641"/>
                </a:cxn>
                <a:cxn ang="0">
                  <a:pos x="0" y="1076"/>
                </a:cxn>
              </a:cxnLst>
              <a:rect l="0" t="0" r="0" b="0"/>
              <a:pathLst>
                <a:path w="5760" h="1641">
                  <a:moveTo>
                    <a:pt x="0" y="1076"/>
                  </a:moveTo>
                  <a:cubicBezTo>
                    <a:pt x="926" y="1134"/>
                    <a:pt x="1689" y="1111"/>
                    <a:pt x="3003" y="930"/>
                  </a:cubicBezTo>
                  <a:cubicBezTo>
                    <a:pt x="4317" y="749"/>
                    <a:pt x="5462" y="152"/>
                    <a:pt x="5760" y="0"/>
                  </a:cubicBezTo>
                  <a:lnTo>
                    <a:pt x="5760" y="1635"/>
                  </a:lnTo>
                  <a:lnTo>
                    <a:pt x="0" y="1641"/>
                  </a:lnTo>
                  <a:lnTo>
                    <a:pt x="0" y="1076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ko-KR" altLang="en-US"/>
            </a:p>
          </p:txBody>
        </p:sp>
        <p:sp>
          <p:nvSpPr>
            <p:cNvPr id="26" name="자유형 25"/>
            <p:cNvSpPr>
              <a:spLocks/>
            </p:cNvSpPr>
            <p:nvPr/>
          </p:nvSpPr>
          <p:spPr bwMode="ltGray">
            <a:xfrm>
              <a:off x="0" y="5358120"/>
              <a:ext cx="9144000" cy="1499881"/>
            </a:xfrm>
            <a:custGeom>
              <a:avLst/>
              <a:gdLst/>
              <a:ahLst/>
              <a:cxnLst>
                <a:cxn ang="0">
                  <a:pos x="0" y="887"/>
                </a:cxn>
                <a:cxn ang="0">
                  <a:pos x="3540" y="690"/>
                </a:cxn>
                <a:cxn ang="0">
                  <a:pos x="5760" y="0"/>
                </a:cxn>
                <a:cxn ang="0">
                  <a:pos x="5760" y="1395"/>
                </a:cxn>
                <a:cxn ang="0">
                  <a:pos x="0" y="1395"/>
                </a:cxn>
                <a:cxn ang="0">
                  <a:pos x="0" y="887"/>
                </a:cxn>
              </a:cxnLst>
              <a:rect l="0" t="0" r="0" b="0"/>
              <a:pathLst>
                <a:path w="5760" h="1395">
                  <a:moveTo>
                    <a:pt x="0" y="887"/>
                  </a:moveTo>
                  <a:cubicBezTo>
                    <a:pt x="1417" y="958"/>
                    <a:pt x="2563" y="848"/>
                    <a:pt x="3540" y="690"/>
                  </a:cubicBezTo>
                  <a:cubicBezTo>
                    <a:pt x="4517" y="532"/>
                    <a:pt x="5521" y="104"/>
                    <a:pt x="5760" y="0"/>
                  </a:cubicBezTo>
                  <a:lnTo>
                    <a:pt x="5760" y="1395"/>
                  </a:lnTo>
                  <a:lnTo>
                    <a:pt x="0" y="1395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ko-KR" altLang="en-US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96" y="1600202"/>
            <a:ext cx="8258204" cy="4525963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2976" y="357166"/>
            <a:ext cx="7472386" cy="1000132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grpSp>
        <p:nvGrpSpPr>
          <p:cNvPr id="8" name="그룹 7"/>
          <p:cNvGrpSpPr/>
          <p:nvPr/>
        </p:nvGrpSpPr>
        <p:grpSpPr>
          <a:xfrm>
            <a:off x="71407" y="106210"/>
            <a:ext cx="1000131" cy="1036773"/>
            <a:chOff x="13317" y="34771"/>
            <a:chExt cx="1272534" cy="1310103"/>
          </a:xfrm>
        </p:grpSpPr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8" name="자유형 17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969939" y="1030549"/>
              <a:ext cx="315912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3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20" name="자유형 19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4929197"/>
            <a:ext cx="9144000" cy="1928803"/>
            <a:chOff x="0" y="4929198"/>
            <a:chExt cx="9144000" cy="1928803"/>
          </a:xfrm>
        </p:grpSpPr>
        <p:sp>
          <p:nvSpPr>
            <p:cNvPr id="21" name="자유형 20"/>
            <p:cNvSpPr>
              <a:spLocks/>
            </p:cNvSpPr>
            <p:nvPr/>
          </p:nvSpPr>
          <p:spPr bwMode="ltGray">
            <a:xfrm>
              <a:off x="0" y="4929198"/>
              <a:ext cx="9144000" cy="1928802"/>
            </a:xfrm>
            <a:custGeom>
              <a:avLst/>
              <a:gdLst/>
              <a:ahLst/>
              <a:cxnLst>
                <a:cxn ang="0">
                  <a:pos x="0" y="1076"/>
                </a:cxn>
                <a:cxn ang="0">
                  <a:pos x="3003" y="930"/>
                </a:cxn>
                <a:cxn ang="0">
                  <a:pos x="5760" y="0"/>
                </a:cxn>
                <a:cxn ang="0">
                  <a:pos x="5760" y="1635"/>
                </a:cxn>
                <a:cxn ang="0">
                  <a:pos x="0" y="1641"/>
                </a:cxn>
                <a:cxn ang="0">
                  <a:pos x="0" y="1076"/>
                </a:cxn>
              </a:cxnLst>
              <a:rect l="0" t="0" r="0" b="0"/>
              <a:pathLst>
                <a:path w="5760" h="1641">
                  <a:moveTo>
                    <a:pt x="0" y="1076"/>
                  </a:moveTo>
                  <a:cubicBezTo>
                    <a:pt x="926" y="1134"/>
                    <a:pt x="1689" y="1111"/>
                    <a:pt x="3003" y="930"/>
                  </a:cubicBezTo>
                  <a:cubicBezTo>
                    <a:pt x="4317" y="749"/>
                    <a:pt x="5462" y="152"/>
                    <a:pt x="5760" y="0"/>
                  </a:cubicBezTo>
                  <a:lnTo>
                    <a:pt x="5760" y="1635"/>
                  </a:lnTo>
                  <a:lnTo>
                    <a:pt x="0" y="1641"/>
                  </a:lnTo>
                  <a:lnTo>
                    <a:pt x="0" y="1076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ko-KR" altLang="en-US"/>
            </a:p>
          </p:txBody>
        </p:sp>
        <p:sp>
          <p:nvSpPr>
            <p:cNvPr id="22" name="자유형 21"/>
            <p:cNvSpPr>
              <a:spLocks/>
            </p:cNvSpPr>
            <p:nvPr/>
          </p:nvSpPr>
          <p:spPr bwMode="ltGray">
            <a:xfrm>
              <a:off x="0" y="5358120"/>
              <a:ext cx="9144000" cy="1499881"/>
            </a:xfrm>
            <a:custGeom>
              <a:avLst/>
              <a:gdLst/>
              <a:ahLst/>
              <a:cxnLst>
                <a:cxn ang="0">
                  <a:pos x="0" y="887"/>
                </a:cxn>
                <a:cxn ang="0">
                  <a:pos x="3540" y="690"/>
                </a:cxn>
                <a:cxn ang="0">
                  <a:pos x="5760" y="0"/>
                </a:cxn>
                <a:cxn ang="0">
                  <a:pos x="5760" y="1395"/>
                </a:cxn>
                <a:cxn ang="0">
                  <a:pos x="0" y="1395"/>
                </a:cxn>
                <a:cxn ang="0">
                  <a:pos x="0" y="887"/>
                </a:cxn>
              </a:cxnLst>
              <a:rect l="0" t="0" r="0" b="0"/>
              <a:pathLst>
                <a:path w="5760" h="1395">
                  <a:moveTo>
                    <a:pt x="0" y="887"/>
                  </a:moveTo>
                  <a:cubicBezTo>
                    <a:pt x="1417" y="958"/>
                    <a:pt x="2563" y="848"/>
                    <a:pt x="3540" y="690"/>
                  </a:cubicBezTo>
                  <a:cubicBezTo>
                    <a:pt x="4517" y="532"/>
                    <a:pt x="5521" y="104"/>
                    <a:pt x="5760" y="0"/>
                  </a:cubicBezTo>
                  <a:lnTo>
                    <a:pt x="5760" y="1395"/>
                  </a:lnTo>
                  <a:lnTo>
                    <a:pt x="0" y="1395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4414" y="1857364"/>
            <a:ext cx="690717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14414" y="3286124"/>
            <a:ext cx="6915144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grpSp>
        <p:nvGrpSpPr>
          <p:cNvPr id="8" name="그룹 7"/>
          <p:cNvGrpSpPr/>
          <p:nvPr/>
        </p:nvGrpSpPr>
        <p:grpSpPr>
          <a:xfrm>
            <a:off x="142845" y="1857364"/>
            <a:ext cx="1000131" cy="1036773"/>
            <a:chOff x="13317" y="34771"/>
            <a:chExt cx="1272534" cy="1310103"/>
          </a:xfrm>
        </p:grpSpPr>
        <p:sp>
          <p:nvSpPr>
            <p:cNvPr id="26" name="자유형 25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27" name="자유형 26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29" name="자유형 28"/>
            <p:cNvSpPr>
              <a:spLocks/>
            </p:cNvSpPr>
            <p:nvPr/>
          </p:nvSpPr>
          <p:spPr bwMode="gray">
            <a:xfrm>
              <a:off x="969939" y="1030549"/>
              <a:ext cx="315912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3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30" name="자유형 29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71407" y="87922"/>
            <a:ext cx="1000131" cy="1036773"/>
            <a:chOff x="13317" y="34771"/>
            <a:chExt cx="1272534" cy="1310103"/>
          </a:xfrm>
        </p:grpSpPr>
        <p:sp>
          <p:nvSpPr>
            <p:cNvPr id="14" name="자유형 13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969939" y="1030549"/>
              <a:ext cx="315912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3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8" name="자유형 17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0" y="4934363"/>
            <a:ext cx="9144000" cy="1928803"/>
            <a:chOff x="0" y="4929198"/>
            <a:chExt cx="9144000" cy="1928803"/>
          </a:xfrm>
        </p:grpSpPr>
        <p:sp>
          <p:nvSpPr>
            <p:cNvPr id="11" name="자유형 10"/>
            <p:cNvSpPr>
              <a:spLocks/>
            </p:cNvSpPr>
            <p:nvPr/>
          </p:nvSpPr>
          <p:spPr bwMode="ltGray">
            <a:xfrm>
              <a:off x="0" y="4929198"/>
              <a:ext cx="9144000" cy="1928802"/>
            </a:xfrm>
            <a:custGeom>
              <a:avLst/>
              <a:gdLst/>
              <a:ahLst/>
              <a:cxnLst>
                <a:cxn ang="0">
                  <a:pos x="0" y="1076"/>
                </a:cxn>
                <a:cxn ang="0">
                  <a:pos x="3003" y="930"/>
                </a:cxn>
                <a:cxn ang="0">
                  <a:pos x="5760" y="0"/>
                </a:cxn>
                <a:cxn ang="0">
                  <a:pos x="5760" y="1635"/>
                </a:cxn>
                <a:cxn ang="0">
                  <a:pos x="0" y="1641"/>
                </a:cxn>
                <a:cxn ang="0">
                  <a:pos x="0" y="1076"/>
                </a:cxn>
              </a:cxnLst>
              <a:rect l="0" t="0" r="0" b="0"/>
              <a:pathLst>
                <a:path w="5760" h="1641">
                  <a:moveTo>
                    <a:pt x="0" y="1076"/>
                  </a:moveTo>
                  <a:cubicBezTo>
                    <a:pt x="926" y="1134"/>
                    <a:pt x="1689" y="1111"/>
                    <a:pt x="3003" y="930"/>
                  </a:cubicBezTo>
                  <a:cubicBezTo>
                    <a:pt x="4317" y="749"/>
                    <a:pt x="5462" y="152"/>
                    <a:pt x="5760" y="0"/>
                  </a:cubicBezTo>
                  <a:lnTo>
                    <a:pt x="5760" y="1635"/>
                  </a:lnTo>
                  <a:lnTo>
                    <a:pt x="0" y="1641"/>
                  </a:lnTo>
                  <a:lnTo>
                    <a:pt x="0" y="1076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ko-KR" altLang="en-US"/>
            </a:p>
          </p:txBody>
        </p:sp>
        <p:sp>
          <p:nvSpPr>
            <p:cNvPr id="12" name="자유형 11"/>
            <p:cNvSpPr>
              <a:spLocks/>
            </p:cNvSpPr>
            <p:nvPr/>
          </p:nvSpPr>
          <p:spPr bwMode="ltGray">
            <a:xfrm>
              <a:off x="0" y="5358120"/>
              <a:ext cx="9144000" cy="1499881"/>
            </a:xfrm>
            <a:custGeom>
              <a:avLst/>
              <a:gdLst/>
              <a:ahLst/>
              <a:cxnLst>
                <a:cxn ang="0">
                  <a:pos x="0" y="887"/>
                </a:cxn>
                <a:cxn ang="0">
                  <a:pos x="3540" y="690"/>
                </a:cxn>
                <a:cxn ang="0">
                  <a:pos x="5760" y="0"/>
                </a:cxn>
                <a:cxn ang="0">
                  <a:pos x="5760" y="1395"/>
                </a:cxn>
                <a:cxn ang="0">
                  <a:pos x="0" y="1395"/>
                </a:cxn>
                <a:cxn ang="0">
                  <a:pos x="0" y="887"/>
                </a:cxn>
              </a:cxnLst>
              <a:rect l="0" t="0" r="0" b="0"/>
              <a:pathLst>
                <a:path w="5760" h="1395">
                  <a:moveTo>
                    <a:pt x="0" y="887"/>
                  </a:moveTo>
                  <a:cubicBezTo>
                    <a:pt x="1417" y="958"/>
                    <a:pt x="2563" y="848"/>
                    <a:pt x="3540" y="690"/>
                  </a:cubicBezTo>
                  <a:cubicBezTo>
                    <a:pt x="4517" y="532"/>
                    <a:pt x="5521" y="104"/>
                    <a:pt x="5760" y="0"/>
                  </a:cubicBezTo>
                  <a:lnTo>
                    <a:pt x="5760" y="1395"/>
                  </a:lnTo>
                  <a:lnTo>
                    <a:pt x="0" y="1395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solidFill>
            <a:schemeClr val="accent1"/>
          </a:solidFill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accent4"/>
          </a:solidFill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71407" y="71414"/>
            <a:ext cx="1000131" cy="1036774"/>
            <a:chOff x="13317" y="34771"/>
            <a:chExt cx="1272535" cy="1310104"/>
          </a:xfrm>
        </p:grpSpPr>
        <p:sp>
          <p:nvSpPr>
            <p:cNvPr id="20" name="자유형 19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21" name="자유형 20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22" name="자유형 21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23" name="자유형 22"/>
            <p:cNvSpPr>
              <a:spLocks/>
            </p:cNvSpPr>
            <p:nvPr/>
          </p:nvSpPr>
          <p:spPr bwMode="gray">
            <a:xfrm>
              <a:off x="969940" y="1030550"/>
              <a:ext cx="315912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24" name="자유형 23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4929197"/>
            <a:ext cx="9144000" cy="1928803"/>
            <a:chOff x="0" y="4929198"/>
            <a:chExt cx="9144000" cy="1928803"/>
          </a:xfrm>
        </p:grpSpPr>
        <p:sp>
          <p:nvSpPr>
            <p:cNvPr id="16" name="자유형 15"/>
            <p:cNvSpPr>
              <a:spLocks/>
            </p:cNvSpPr>
            <p:nvPr/>
          </p:nvSpPr>
          <p:spPr bwMode="ltGray">
            <a:xfrm>
              <a:off x="0" y="4929198"/>
              <a:ext cx="9144000" cy="1928802"/>
            </a:xfrm>
            <a:custGeom>
              <a:avLst/>
              <a:gdLst/>
              <a:ahLst/>
              <a:cxnLst>
                <a:cxn ang="0">
                  <a:pos x="0" y="1076"/>
                </a:cxn>
                <a:cxn ang="0">
                  <a:pos x="3003" y="930"/>
                </a:cxn>
                <a:cxn ang="0">
                  <a:pos x="5760" y="0"/>
                </a:cxn>
                <a:cxn ang="0">
                  <a:pos x="5760" y="1635"/>
                </a:cxn>
                <a:cxn ang="0">
                  <a:pos x="0" y="1641"/>
                </a:cxn>
                <a:cxn ang="0">
                  <a:pos x="0" y="1076"/>
                </a:cxn>
              </a:cxnLst>
              <a:rect l="0" t="0" r="0" b="0"/>
              <a:pathLst>
                <a:path w="5760" h="1641">
                  <a:moveTo>
                    <a:pt x="0" y="1076"/>
                  </a:moveTo>
                  <a:cubicBezTo>
                    <a:pt x="926" y="1134"/>
                    <a:pt x="1689" y="1111"/>
                    <a:pt x="3003" y="930"/>
                  </a:cubicBezTo>
                  <a:cubicBezTo>
                    <a:pt x="4317" y="749"/>
                    <a:pt x="5462" y="152"/>
                    <a:pt x="5760" y="0"/>
                  </a:cubicBezTo>
                  <a:lnTo>
                    <a:pt x="5760" y="1635"/>
                  </a:lnTo>
                  <a:lnTo>
                    <a:pt x="0" y="1641"/>
                  </a:lnTo>
                  <a:lnTo>
                    <a:pt x="0" y="1076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ko-KR" altLang="en-US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ltGray">
            <a:xfrm>
              <a:off x="0" y="5358120"/>
              <a:ext cx="9144000" cy="1499881"/>
            </a:xfrm>
            <a:custGeom>
              <a:avLst/>
              <a:gdLst/>
              <a:ahLst/>
              <a:cxnLst>
                <a:cxn ang="0">
                  <a:pos x="0" y="887"/>
                </a:cxn>
                <a:cxn ang="0">
                  <a:pos x="3540" y="690"/>
                </a:cxn>
                <a:cxn ang="0">
                  <a:pos x="5760" y="0"/>
                </a:cxn>
                <a:cxn ang="0">
                  <a:pos x="5760" y="1395"/>
                </a:cxn>
                <a:cxn ang="0">
                  <a:pos x="0" y="1395"/>
                </a:cxn>
                <a:cxn ang="0">
                  <a:pos x="0" y="887"/>
                </a:cxn>
              </a:cxnLst>
              <a:rect l="0" t="0" r="0" b="0"/>
              <a:pathLst>
                <a:path w="5760" h="1395">
                  <a:moveTo>
                    <a:pt x="0" y="887"/>
                  </a:moveTo>
                  <a:cubicBezTo>
                    <a:pt x="1417" y="958"/>
                    <a:pt x="2563" y="848"/>
                    <a:pt x="3540" y="690"/>
                  </a:cubicBezTo>
                  <a:cubicBezTo>
                    <a:pt x="4517" y="532"/>
                    <a:pt x="5521" y="104"/>
                    <a:pt x="5760" y="0"/>
                  </a:cubicBezTo>
                  <a:lnTo>
                    <a:pt x="5760" y="1395"/>
                  </a:lnTo>
                  <a:lnTo>
                    <a:pt x="0" y="1395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1407" y="106211"/>
            <a:ext cx="1000131" cy="1036773"/>
            <a:chOff x="13317" y="34771"/>
            <a:chExt cx="1272534" cy="1310103"/>
          </a:xfrm>
        </p:grpSpPr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20" name="자유형 19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21" name="자유형 20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22" name="자유형 21"/>
            <p:cNvSpPr>
              <a:spLocks/>
            </p:cNvSpPr>
            <p:nvPr/>
          </p:nvSpPr>
          <p:spPr bwMode="gray">
            <a:xfrm>
              <a:off x="969939" y="1030549"/>
              <a:ext cx="315912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3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23" name="자유형 22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929197"/>
            <a:ext cx="9144000" cy="1928803"/>
            <a:chOff x="0" y="4929198"/>
            <a:chExt cx="9144000" cy="1928803"/>
          </a:xfrm>
        </p:grpSpPr>
        <p:sp>
          <p:nvSpPr>
            <p:cNvPr id="12" name="자유형 11"/>
            <p:cNvSpPr>
              <a:spLocks/>
            </p:cNvSpPr>
            <p:nvPr/>
          </p:nvSpPr>
          <p:spPr bwMode="ltGray">
            <a:xfrm>
              <a:off x="0" y="4929198"/>
              <a:ext cx="9144000" cy="1928802"/>
            </a:xfrm>
            <a:custGeom>
              <a:avLst/>
              <a:gdLst/>
              <a:ahLst/>
              <a:cxnLst>
                <a:cxn ang="0">
                  <a:pos x="0" y="1076"/>
                </a:cxn>
                <a:cxn ang="0">
                  <a:pos x="3003" y="930"/>
                </a:cxn>
                <a:cxn ang="0">
                  <a:pos x="5760" y="0"/>
                </a:cxn>
                <a:cxn ang="0">
                  <a:pos x="5760" y="1635"/>
                </a:cxn>
                <a:cxn ang="0">
                  <a:pos x="0" y="1641"/>
                </a:cxn>
                <a:cxn ang="0">
                  <a:pos x="0" y="1076"/>
                </a:cxn>
              </a:cxnLst>
              <a:rect l="0" t="0" r="0" b="0"/>
              <a:pathLst>
                <a:path w="5760" h="1641">
                  <a:moveTo>
                    <a:pt x="0" y="1076"/>
                  </a:moveTo>
                  <a:cubicBezTo>
                    <a:pt x="926" y="1134"/>
                    <a:pt x="1689" y="1111"/>
                    <a:pt x="3003" y="930"/>
                  </a:cubicBezTo>
                  <a:cubicBezTo>
                    <a:pt x="4317" y="749"/>
                    <a:pt x="5462" y="152"/>
                    <a:pt x="5760" y="0"/>
                  </a:cubicBezTo>
                  <a:lnTo>
                    <a:pt x="5760" y="1635"/>
                  </a:lnTo>
                  <a:lnTo>
                    <a:pt x="0" y="1641"/>
                  </a:lnTo>
                  <a:lnTo>
                    <a:pt x="0" y="1076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ko-KR" altLang="en-US"/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ltGray">
            <a:xfrm>
              <a:off x="0" y="5358120"/>
              <a:ext cx="9144000" cy="1499881"/>
            </a:xfrm>
            <a:custGeom>
              <a:avLst/>
              <a:gdLst/>
              <a:ahLst/>
              <a:cxnLst>
                <a:cxn ang="0">
                  <a:pos x="0" y="887"/>
                </a:cxn>
                <a:cxn ang="0">
                  <a:pos x="3540" y="690"/>
                </a:cxn>
                <a:cxn ang="0">
                  <a:pos x="5760" y="0"/>
                </a:cxn>
                <a:cxn ang="0">
                  <a:pos x="5760" y="1395"/>
                </a:cxn>
                <a:cxn ang="0">
                  <a:pos x="0" y="1395"/>
                </a:cxn>
                <a:cxn ang="0">
                  <a:pos x="0" y="887"/>
                </a:cxn>
              </a:cxnLst>
              <a:rect l="0" t="0" r="0" b="0"/>
              <a:pathLst>
                <a:path w="5760" h="1395">
                  <a:moveTo>
                    <a:pt x="0" y="887"/>
                  </a:moveTo>
                  <a:cubicBezTo>
                    <a:pt x="1417" y="958"/>
                    <a:pt x="2563" y="848"/>
                    <a:pt x="3540" y="690"/>
                  </a:cubicBezTo>
                  <a:cubicBezTo>
                    <a:pt x="4517" y="532"/>
                    <a:pt x="5521" y="104"/>
                    <a:pt x="5760" y="0"/>
                  </a:cubicBezTo>
                  <a:lnTo>
                    <a:pt x="5760" y="1395"/>
                  </a:lnTo>
                  <a:lnTo>
                    <a:pt x="0" y="1395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ko-KR" altLang="en-US"/>
            </a:p>
          </p:txBody>
        </p:sp>
      </p:grp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1407" y="87922"/>
            <a:ext cx="1000131" cy="1036773"/>
            <a:chOff x="13317" y="34771"/>
            <a:chExt cx="1272534" cy="1310103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8" name="자유형 17"/>
            <p:cNvSpPr>
              <a:spLocks/>
            </p:cNvSpPr>
            <p:nvPr/>
          </p:nvSpPr>
          <p:spPr bwMode="gray">
            <a:xfrm>
              <a:off x="969939" y="1030549"/>
              <a:ext cx="315912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3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6400" y="384598"/>
            <a:ext cx="7500990" cy="48177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anchor="b"/>
          <a:lstStyle>
            <a:lvl1pPr algn="l">
              <a:defRPr sz="2400" b="1">
                <a:ln>
                  <a:noFill/>
                  <a:prstDash val="solid"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7662" y="1089026"/>
            <a:ext cx="4686304" cy="50546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71580" y="1089026"/>
            <a:ext cx="2686038" cy="50546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자유형 10"/>
          <p:cNvSpPr>
            <a:spLocks/>
          </p:cNvSpPr>
          <p:nvPr/>
        </p:nvSpPr>
        <p:spPr bwMode="gray">
          <a:xfrm>
            <a:off x="340905" y="106210"/>
            <a:ext cx="248288" cy="248747"/>
          </a:xfrm>
          <a:custGeom>
            <a:avLst/>
            <a:gdLst/>
            <a:ahLst/>
            <a:cxnLst>
              <a:cxn ang="0">
                <a:pos x="94" y="723"/>
              </a:cxn>
              <a:cxn ang="0">
                <a:pos x="655" y="725"/>
              </a:cxn>
              <a:cxn ang="0">
                <a:pos x="727" y="657"/>
              </a:cxn>
              <a:cxn ang="0">
                <a:pos x="725" y="77"/>
              </a:cxn>
              <a:cxn ang="0">
                <a:pos x="659" y="5"/>
              </a:cxn>
              <a:cxn ang="0">
                <a:pos x="97" y="5"/>
              </a:cxn>
              <a:cxn ang="0">
                <a:pos x="14" y="76"/>
              </a:cxn>
              <a:cxn ang="0">
                <a:pos x="13" y="654"/>
              </a:cxn>
              <a:cxn ang="0">
                <a:pos x="94" y="723"/>
              </a:cxn>
            </a:cxnLst>
            <a:rect l="0" t="0" r="0" b="0"/>
            <a:pathLst>
              <a:path w="727" h="725">
                <a:moveTo>
                  <a:pt x="94" y="723"/>
                </a:moveTo>
                <a:cubicBezTo>
                  <a:pt x="94" y="723"/>
                  <a:pt x="375" y="725"/>
                  <a:pt x="655" y="725"/>
                </a:cubicBezTo>
                <a:cubicBezTo>
                  <a:pt x="716" y="716"/>
                  <a:pt x="727" y="657"/>
                  <a:pt x="727" y="657"/>
                </a:cubicBezTo>
                <a:cubicBezTo>
                  <a:pt x="727" y="657"/>
                  <a:pt x="726" y="367"/>
                  <a:pt x="725" y="77"/>
                </a:cubicBezTo>
                <a:cubicBezTo>
                  <a:pt x="722" y="9"/>
                  <a:pt x="659" y="5"/>
                  <a:pt x="659" y="5"/>
                </a:cubicBezTo>
                <a:cubicBezTo>
                  <a:pt x="659" y="5"/>
                  <a:pt x="378" y="5"/>
                  <a:pt x="97" y="5"/>
                </a:cubicBezTo>
                <a:cubicBezTo>
                  <a:pt x="14" y="0"/>
                  <a:pt x="14" y="76"/>
                  <a:pt x="14" y="76"/>
                </a:cubicBezTo>
                <a:cubicBezTo>
                  <a:pt x="14" y="76"/>
                  <a:pt x="0" y="546"/>
                  <a:pt x="13" y="654"/>
                </a:cubicBezTo>
                <a:cubicBezTo>
                  <a:pt x="13" y="654"/>
                  <a:pt x="19" y="723"/>
                  <a:pt x="94" y="723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ko-KR" alt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gray">
          <a:xfrm>
            <a:off x="71407" y="653955"/>
            <a:ext cx="247040" cy="248747"/>
          </a:xfrm>
          <a:custGeom>
            <a:avLst/>
            <a:gdLst/>
            <a:ahLst/>
            <a:cxnLst>
              <a:cxn ang="0">
                <a:pos x="94" y="723"/>
              </a:cxn>
              <a:cxn ang="0">
                <a:pos x="655" y="725"/>
              </a:cxn>
              <a:cxn ang="0">
                <a:pos x="727" y="657"/>
              </a:cxn>
              <a:cxn ang="0">
                <a:pos x="725" y="77"/>
              </a:cxn>
              <a:cxn ang="0">
                <a:pos x="659" y="5"/>
              </a:cxn>
              <a:cxn ang="0">
                <a:pos x="97" y="5"/>
              </a:cxn>
              <a:cxn ang="0">
                <a:pos x="14" y="76"/>
              </a:cxn>
              <a:cxn ang="0">
                <a:pos x="13" y="654"/>
              </a:cxn>
              <a:cxn ang="0">
                <a:pos x="94" y="723"/>
              </a:cxn>
            </a:cxnLst>
            <a:rect l="0" t="0" r="0" b="0"/>
            <a:pathLst>
              <a:path w="727" h="725">
                <a:moveTo>
                  <a:pt x="94" y="723"/>
                </a:moveTo>
                <a:cubicBezTo>
                  <a:pt x="94" y="723"/>
                  <a:pt x="375" y="725"/>
                  <a:pt x="655" y="725"/>
                </a:cubicBezTo>
                <a:cubicBezTo>
                  <a:pt x="716" y="716"/>
                  <a:pt x="727" y="657"/>
                  <a:pt x="727" y="657"/>
                </a:cubicBezTo>
                <a:cubicBezTo>
                  <a:pt x="727" y="657"/>
                  <a:pt x="726" y="367"/>
                  <a:pt x="725" y="77"/>
                </a:cubicBezTo>
                <a:cubicBezTo>
                  <a:pt x="722" y="9"/>
                  <a:pt x="659" y="5"/>
                  <a:pt x="659" y="5"/>
                </a:cubicBezTo>
                <a:cubicBezTo>
                  <a:pt x="659" y="5"/>
                  <a:pt x="378" y="5"/>
                  <a:pt x="97" y="5"/>
                </a:cubicBezTo>
                <a:cubicBezTo>
                  <a:pt x="14" y="0"/>
                  <a:pt x="14" y="76"/>
                  <a:pt x="14" y="76"/>
                </a:cubicBezTo>
                <a:cubicBezTo>
                  <a:pt x="14" y="76"/>
                  <a:pt x="0" y="546"/>
                  <a:pt x="13" y="654"/>
                </a:cubicBezTo>
                <a:cubicBezTo>
                  <a:pt x="13" y="654"/>
                  <a:pt x="19" y="723"/>
                  <a:pt x="94" y="723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ko-KR" altLang="en-US"/>
          </a:p>
        </p:txBody>
      </p:sp>
      <p:sp>
        <p:nvSpPr>
          <p:cNvPr id="13" name="자유형 12"/>
          <p:cNvSpPr>
            <a:spLocks/>
          </p:cNvSpPr>
          <p:nvPr/>
        </p:nvSpPr>
        <p:spPr bwMode="gray">
          <a:xfrm>
            <a:off x="73902" y="106210"/>
            <a:ext cx="248288" cy="248747"/>
          </a:xfrm>
          <a:custGeom>
            <a:avLst/>
            <a:gdLst/>
            <a:ahLst/>
            <a:cxnLst>
              <a:cxn ang="0">
                <a:pos x="94" y="723"/>
              </a:cxn>
              <a:cxn ang="0">
                <a:pos x="655" y="725"/>
              </a:cxn>
              <a:cxn ang="0">
                <a:pos x="727" y="657"/>
              </a:cxn>
              <a:cxn ang="0">
                <a:pos x="725" y="77"/>
              </a:cxn>
              <a:cxn ang="0">
                <a:pos x="659" y="5"/>
              </a:cxn>
              <a:cxn ang="0">
                <a:pos x="97" y="5"/>
              </a:cxn>
              <a:cxn ang="0">
                <a:pos x="14" y="76"/>
              </a:cxn>
              <a:cxn ang="0">
                <a:pos x="13" y="654"/>
              </a:cxn>
              <a:cxn ang="0">
                <a:pos x="94" y="723"/>
              </a:cxn>
            </a:cxnLst>
            <a:rect l="0" t="0" r="0" b="0"/>
            <a:pathLst>
              <a:path w="727" h="725">
                <a:moveTo>
                  <a:pt x="94" y="723"/>
                </a:moveTo>
                <a:cubicBezTo>
                  <a:pt x="94" y="723"/>
                  <a:pt x="375" y="725"/>
                  <a:pt x="655" y="725"/>
                </a:cubicBezTo>
                <a:cubicBezTo>
                  <a:pt x="716" y="716"/>
                  <a:pt x="727" y="657"/>
                  <a:pt x="727" y="657"/>
                </a:cubicBezTo>
                <a:cubicBezTo>
                  <a:pt x="727" y="657"/>
                  <a:pt x="726" y="367"/>
                  <a:pt x="725" y="77"/>
                </a:cubicBezTo>
                <a:cubicBezTo>
                  <a:pt x="722" y="9"/>
                  <a:pt x="659" y="5"/>
                  <a:pt x="659" y="5"/>
                </a:cubicBezTo>
                <a:cubicBezTo>
                  <a:pt x="659" y="5"/>
                  <a:pt x="378" y="5"/>
                  <a:pt x="97" y="5"/>
                </a:cubicBezTo>
                <a:cubicBezTo>
                  <a:pt x="14" y="0"/>
                  <a:pt x="14" y="76"/>
                  <a:pt x="14" y="76"/>
                </a:cubicBezTo>
                <a:cubicBezTo>
                  <a:pt x="14" y="76"/>
                  <a:pt x="0" y="546"/>
                  <a:pt x="13" y="654"/>
                </a:cubicBezTo>
                <a:cubicBezTo>
                  <a:pt x="13" y="654"/>
                  <a:pt x="19" y="723"/>
                  <a:pt x="94" y="723"/>
                </a:cubicBezTo>
                <a:close/>
              </a:path>
            </a:pathLst>
          </a:custGeom>
          <a:solidFill>
            <a:srgbClr val="3F949A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ko-KR" altLang="en-US"/>
          </a:p>
        </p:txBody>
      </p:sp>
      <p:sp>
        <p:nvSpPr>
          <p:cNvPr id="14" name="자유형 13"/>
          <p:cNvSpPr>
            <a:spLocks/>
          </p:cNvSpPr>
          <p:nvPr/>
        </p:nvSpPr>
        <p:spPr bwMode="gray">
          <a:xfrm>
            <a:off x="823251" y="894237"/>
            <a:ext cx="248287" cy="248747"/>
          </a:xfrm>
          <a:custGeom>
            <a:avLst/>
            <a:gdLst/>
            <a:ahLst/>
            <a:cxnLst>
              <a:cxn ang="0">
                <a:pos x="94" y="723"/>
              </a:cxn>
              <a:cxn ang="0">
                <a:pos x="655" y="725"/>
              </a:cxn>
              <a:cxn ang="0">
                <a:pos x="727" y="657"/>
              </a:cxn>
              <a:cxn ang="0">
                <a:pos x="725" y="77"/>
              </a:cxn>
              <a:cxn ang="0">
                <a:pos x="659" y="5"/>
              </a:cxn>
              <a:cxn ang="0">
                <a:pos x="97" y="5"/>
              </a:cxn>
              <a:cxn ang="0">
                <a:pos x="14" y="76"/>
              </a:cxn>
              <a:cxn ang="0">
                <a:pos x="13" y="654"/>
              </a:cxn>
              <a:cxn ang="0">
                <a:pos x="94" y="723"/>
              </a:cxn>
            </a:cxnLst>
            <a:rect l="0" t="0" r="0" b="0"/>
            <a:pathLst>
              <a:path w="727" h="725">
                <a:moveTo>
                  <a:pt x="94" y="723"/>
                </a:moveTo>
                <a:cubicBezTo>
                  <a:pt x="94" y="723"/>
                  <a:pt x="375" y="725"/>
                  <a:pt x="655" y="725"/>
                </a:cubicBezTo>
                <a:cubicBezTo>
                  <a:pt x="716" y="716"/>
                  <a:pt x="727" y="657"/>
                  <a:pt x="727" y="657"/>
                </a:cubicBezTo>
                <a:cubicBezTo>
                  <a:pt x="727" y="657"/>
                  <a:pt x="726" y="367"/>
                  <a:pt x="725" y="77"/>
                </a:cubicBezTo>
                <a:cubicBezTo>
                  <a:pt x="722" y="9"/>
                  <a:pt x="659" y="5"/>
                  <a:pt x="659" y="5"/>
                </a:cubicBezTo>
                <a:cubicBezTo>
                  <a:pt x="659" y="5"/>
                  <a:pt x="378" y="5"/>
                  <a:pt x="97" y="5"/>
                </a:cubicBezTo>
                <a:cubicBezTo>
                  <a:pt x="14" y="0"/>
                  <a:pt x="14" y="76"/>
                  <a:pt x="14" y="76"/>
                </a:cubicBezTo>
                <a:cubicBezTo>
                  <a:pt x="14" y="76"/>
                  <a:pt x="0" y="546"/>
                  <a:pt x="13" y="654"/>
                </a:cubicBezTo>
                <a:cubicBezTo>
                  <a:pt x="13" y="654"/>
                  <a:pt x="19" y="723"/>
                  <a:pt x="94" y="723"/>
                </a:cubicBezTo>
                <a:close/>
              </a:path>
            </a:pathLst>
          </a:custGeom>
          <a:solidFill>
            <a:srgbClr val="3F949A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ko-KR" altLang="en-US"/>
          </a:p>
        </p:txBody>
      </p:sp>
      <p:sp>
        <p:nvSpPr>
          <p:cNvPr id="15" name="자유형 14"/>
          <p:cNvSpPr>
            <a:spLocks/>
          </p:cNvSpPr>
          <p:nvPr/>
        </p:nvSpPr>
        <p:spPr bwMode="gray">
          <a:xfrm>
            <a:off x="344103" y="376692"/>
            <a:ext cx="479107" cy="517546"/>
          </a:xfrm>
          <a:custGeom>
            <a:avLst/>
            <a:gdLst/>
            <a:ahLst/>
            <a:cxnLst>
              <a:cxn ang="0">
                <a:pos x="94" y="723"/>
              </a:cxn>
              <a:cxn ang="0">
                <a:pos x="655" y="725"/>
              </a:cxn>
              <a:cxn ang="0">
                <a:pos x="727" y="657"/>
              </a:cxn>
              <a:cxn ang="0">
                <a:pos x="725" y="77"/>
              </a:cxn>
              <a:cxn ang="0">
                <a:pos x="659" y="5"/>
              </a:cxn>
              <a:cxn ang="0">
                <a:pos x="97" y="5"/>
              </a:cxn>
              <a:cxn ang="0">
                <a:pos x="14" y="76"/>
              </a:cxn>
              <a:cxn ang="0">
                <a:pos x="13" y="654"/>
              </a:cxn>
              <a:cxn ang="0">
                <a:pos x="94" y="723"/>
              </a:cxn>
            </a:cxnLst>
            <a:rect l="0" t="0" r="0" b="0"/>
            <a:pathLst>
              <a:path w="727" h="725">
                <a:moveTo>
                  <a:pt x="94" y="723"/>
                </a:moveTo>
                <a:cubicBezTo>
                  <a:pt x="94" y="723"/>
                  <a:pt x="375" y="725"/>
                  <a:pt x="655" y="725"/>
                </a:cubicBezTo>
                <a:cubicBezTo>
                  <a:pt x="716" y="716"/>
                  <a:pt x="727" y="657"/>
                  <a:pt x="727" y="657"/>
                </a:cubicBezTo>
                <a:cubicBezTo>
                  <a:pt x="727" y="657"/>
                  <a:pt x="726" y="367"/>
                  <a:pt x="725" y="77"/>
                </a:cubicBezTo>
                <a:cubicBezTo>
                  <a:pt x="722" y="9"/>
                  <a:pt x="659" y="5"/>
                  <a:pt x="659" y="5"/>
                </a:cubicBezTo>
                <a:cubicBezTo>
                  <a:pt x="659" y="5"/>
                  <a:pt x="378" y="5"/>
                  <a:pt x="97" y="5"/>
                </a:cubicBezTo>
                <a:cubicBezTo>
                  <a:pt x="14" y="0"/>
                  <a:pt x="14" y="76"/>
                  <a:pt x="14" y="76"/>
                </a:cubicBezTo>
                <a:cubicBezTo>
                  <a:pt x="14" y="76"/>
                  <a:pt x="0" y="546"/>
                  <a:pt x="13" y="654"/>
                </a:cubicBezTo>
                <a:cubicBezTo>
                  <a:pt x="13" y="654"/>
                  <a:pt x="19" y="723"/>
                  <a:pt x="94" y="723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6002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29190" y="928670"/>
            <a:ext cx="3857652" cy="928694"/>
          </a:xfrm>
        </p:spPr>
        <p:txBody>
          <a:bodyPr anchor="b"/>
          <a:lstStyle>
            <a:lvl1pPr algn="l">
              <a:defRPr sz="2000" b="1">
                <a:ln>
                  <a:noFill/>
                  <a:prstDash val="solid"/>
                </a:ln>
                <a:solidFill>
                  <a:schemeClr val="tx2"/>
                </a:solidFill>
                <a:effectLst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29190" y="1928802"/>
            <a:ext cx="3857652" cy="335758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21422455">
            <a:off x="609122" y="1000108"/>
            <a:ext cx="4000528" cy="4857784"/>
          </a:xfrm>
          <a:prstGeom prst="rect">
            <a:avLst/>
          </a:prstGeom>
          <a:solidFill>
            <a:srgbClr val="F8F8F8"/>
          </a:solidFill>
          <a:ln w="3175" cap="sq" cmpd="sng" algn="ctr">
            <a:solidFill>
              <a:srgbClr val="C0C0C0"/>
            </a:solidFill>
            <a:prstDash val="solid"/>
          </a:ln>
          <a:effectLst>
            <a:outerShdw blurRad="5715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3"/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"/>
          </p:nvPr>
        </p:nvSpPr>
        <p:spPr>
          <a:xfrm>
            <a:off x="642910" y="1000108"/>
            <a:ext cx="4004390" cy="4857784"/>
          </a:xfrm>
          <a:prstGeom prst="rect">
            <a:avLst/>
          </a:prstGeom>
          <a:solidFill>
            <a:schemeClr val="accent3"/>
          </a:solidFill>
          <a:ln w="3175" cap="sq" cmpd="sng" algn="ctr">
            <a:solidFill>
              <a:srgbClr val="F8F8F8"/>
            </a:solidFill>
            <a:prstDash val="solid"/>
            <a:miter lim="800000"/>
          </a:ln>
          <a:effectLst>
            <a:outerShdw blurRad="38100" dist="50800" dir="3000000" algn="tl" rotWithShape="0">
              <a:srgbClr val="000000">
                <a:alpha val="40000"/>
              </a:srgbClr>
            </a:outerShdw>
          </a:effectLst>
          <a:sp3d contourW="12700" prstMaterial="plastic">
            <a:contourClr>
              <a:srgbClr val="000000">
                <a:alpha val="35294"/>
              </a:srgbClr>
            </a:contourClr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kumimoji="0" lang="ko-KR" altLang="en-US" smtClean="0"/>
              <a:t>그림을 추가하려면 아이콘을 클릭하십시오</a:t>
            </a:r>
            <a:endParaRPr kumimoji="0" lang="en-US"/>
          </a:p>
        </p:txBody>
      </p:sp>
      <p:grpSp>
        <p:nvGrpSpPr>
          <p:cNvPr id="3" name="그룹 2"/>
          <p:cNvGrpSpPr/>
          <p:nvPr/>
        </p:nvGrpSpPr>
        <p:grpSpPr>
          <a:xfrm>
            <a:off x="8116469" y="45696"/>
            <a:ext cx="1000131" cy="1036773"/>
            <a:chOff x="13317" y="34771"/>
            <a:chExt cx="1272534" cy="1310103"/>
          </a:xfrm>
        </p:grpSpPr>
        <p:sp>
          <p:nvSpPr>
            <p:cNvPr id="13" name="자유형 12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4" name="자유형 13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969939" y="1030549"/>
              <a:ext cx="315912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3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2263" y="51347"/>
            <a:ext cx="1000131" cy="1036773"/>
            <a:chOff x="13317" y="34771"/>
            <a:chExt cx="1272534" cy="1310103"/>
          </a:xfrm>
        </p:grpSpPr>
        <p:sp>
          <p:nvSpPr>
            <p:cNvPr id="12" name="자유형 11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4" name="자유형 13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969939" y="1030549"/>
              <a:ext cx="315912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3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4929197"/>
            <a:ext cx="9144000" cy="1928803"/>
            <a:chOff x="0" y="4929198"/>
            <a:chExt cx="9144000" cy="1928803"/>
          </a:xfrm>
        </p:grpSpPr>
        <p:sp>
          <p:nvSpPr>
            <p:cNvPr id="8" name="자유형 7"/>
            <p:cNvSpPr>
              <a:spLocks/>
            </p:cNvSpPr>
            <p:nvPr/>
          </p:nvSpPr>
          <p:spPr bwMode="ltGray">
            <a:xfrm>
              <a:off x="0" y="4929198"/>
              <a:ext cx="9144000" cy="1928802"/>
            </a:xfrm>
            <a:custGeom>
              <a:avLst/>
              <a:gdLst/>
              <a:ahLst/>
              <a:cxnLst>
                <a:cxn ang="0">
                  <a:pos x="0" y="1076"/>
                </a:cxn>
                <a:cxn ang="0">
                  <a:pos x="3003" y="930"/>
                </a:cxn>
                <a:cxn ang="0">
                  <a:pos x="5760" y="0"/>
                </a:cxn>
                <a:cxn ang="0">
                  <a:pos x="5760" y="1635"/>
                </a:cxn>
                <a:cxn ang="0">
                  <a:pos x="0" y="1641"/>
                </a:cxn>
                <a:cxn ang="0">
                  <a:pos x="0" y="1076"/>
                </a:cxn>
              </a:cxnLst>
              <a:rect l="0" t="0" r="0" b="0"/>
              <a:pathLst>
                <a:path w="5760" h="1641">
                  <a:moveTo>
                    <a:pt x="0" y="1076"/>
                  </a:moveTo>
                  <a:cubicBezTo>
                    <a:pt x="926" y="1134"/>
                    <a:pt x="1689" y="1111"/>
                    <a:pt x="3003" y="930"/>
                  </a:cubicBezTo>
                  <a:cubicBezTo>
                    <a:pt x="4317" y="749"/>
                    <a:pt x="5462" y="152"/>
                    <a:pt x="5760" y="0"/>
                  </a:cubicBezTo>
                  <a:lnTo>
                    <a:pt x="5760" y="1635"/>
                  </a:lnTo>
                  <a:lnTo>
                    <a:pt x="0" y="1641"/>
                  </a:lnTo>
                  <a:lnTo>
                    <a:pt x="0" y="1076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ko-KR" altLang="en-US"/>
            </a:p>
          </p:txBody>
        </p:sp>
        <p:sp>
          <p:nvSpPr>
            <p:cNvPr id="9" name="자유형 8"/>
            <p:cNvSpPr>
              <a:spLocks/>
            </p:cNvSpPr>
            <p:nvPr/>
          </p:nvSpPr>
          <p:spPr bwMode="ltGray">
            <a:xfrm>
              <a:off x="0" y="5358120"/>
              <a:ext cx="9144000" cy="1499881"/>
            </a:xfrm>
            <a:custGeom>
              <a:avLst/>
              <a:gdLst/>
              <a:ahLst/>
              <a:cxnLst>
                <a:cxn ang="0">
                  <a:pos x="0" y="887"/>
                </a:cxn>
                <a:cxn ang="0">
                  <a:pos x="3540" y="690"/>
                </a:cxn>
                <a:cxn ang="0">
                  <a:pos x="5760" y="0"/>
                </a:cxn>
                <a:cxn ang="0">
                  <a:pos x="5760" y="1395"/>
                </a:cxn>
                <a:cxn ang="0">
                  <a:pos x="0" y="1395"/>
                </a:cxn>
                <a:cxn ang="0">
                  <a:pos x="0" y="887"/>
                </a:cxn>
              </a:cxnLst>
              <a:rect l="0" t="0" r="0" b="0"/>
              <a:pathLst>
                <a:path w="5760" h="1395">
                  <a:moveTo>
                    <a:pt x="0" y="887"/>
                  </a:moveTo>
                  <a:cubicBezTo>
                    <a:pt x="1417" y="958"/>
                    <a:pt x="2563" y="848"/>
                    <a:pt x="3540" y="690"/>
                  </a:cubicBezTo>
                  <a:cubicBezTo>
                    <a:pt x="4517" y="532"/>
                    <a:pt x="5521" y="104"/>
                    <a:pt x="5760" y="0"/>
                  </a:cubicBezTo>
                  <a:lnTo>
                    <a:pt x="5760" y="1395"/>
                  </a:lnTo>
                  <a:lnTo>
                    <a:pt x="0" y="1395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ko-KR" altLang="en-US"/>
            </a:p>
          </p:txBody>
        </p:sp>
      </p:grp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929454" y="428606"/>
            <a:ext cx="1757346" cy="5357851"/>
          </a:xfrm>
        </p:spPr>
        <p:txBody>
          <a:bodyPr vert="eaVert"/>
          <a:lstStyle>
            <a:lvl1pPr algn="l">
              <a:defRPr>
                <a:gradFill flip="none" rotWithShape="1">
                  <a:gsLst>
                    <a:gs pos="0">
                      <a:schemeClr val="tx2"/>
                    </a:gs>
                    <a:gs pos="26000">
                      <a:schemeClr val="tx2"/>
                    </a:gs>
                    <a:gs pos="41000">
                      <a:schemeClr val="tx2">
                        <a:shade val="90000"/>
                      </a:schemeClr>
                    </a:gs>
                    <a:gs pos="67000">
                      <a:schemeClr val="tx2">
                        <a:shade val="50000"/>
                      </a:schemeClr>
                    </a:gs>
                    <a:gs pos="95000">
                      <a:schemeClr val="tx2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28596" y="428606"/>
            <a:ext cx="6357982" cy="5368939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71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00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04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047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249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26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3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2B92F8B4-8237-4323-A7C7-9320AB468F6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6DCADB04-8AA0-419A-A043-98856A807A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1" hangingPunct="1">
        <a:spcBef>
          <a:spcPct val="0"/>
        </a:spcBef>
        <a:buNone/>
        <a:defRPr kumimoji="0" sz="4400" b="1" kern="1200" spc="5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>
            <a:outerShdw blurRad="50800" dist="50800" dir="5400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microsoft.com/office/2007/relationships/hdphoto" Target="../media/hdphoto11.wdp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7.wdp"/><Relationship Id="rId5" Type="http://schemas.microsoft.com/office/2007/relationships/hdphoto" Target="../media/hdphoto10.wdp"/><Relationship Id="rId10" Type="http://schemas.openxmlformats.org/officeDocument/2006/relationships/image" Target="../media/image13.png"/><Relationship Id="rId4" Type="http://schemas.openxmlformats.org/officeDocument/2006/relationships/image" Target="../media/image23.png"/><Relationship Id="rId9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12" Type="http://schemas.microsoft.com/office/2007/relationships/hdphoto" Target="../media/hdphoto15.wdp"/><Relationship Id="rId2" Type="http://schemas.openxmlformats.org/officeDocument/2006/relationships/notesSlide" Target="../notesSlides/notesSlide7.xml"/><Relationship Id="rId16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14.png"/><Relationship Id="rId10" Type="http://schemas.microsoft.com/office/2007/relationships/hdphoto" Target="../media/hdphoto14.wdp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microsoft.com/office/2007/relationships/hdphoto" Target="../media/hdphoto1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5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17.wdp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microsoft.com/office/2007/relationships/hdphoto" Target="../media/hdphoto17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6.wdp"/><Relationship Id="rId4" Type="http://schemas.openxmlformats.org/officeDocument/2006/relationships/image" Target="../media/image32.png"/><Relationship Id="rId9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microsoft.com/office/2007/relationships/hdphoto" Target="../media/hdphoto17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6.wdp"/><Relationship Id="rId4" Type="http://schemas.openxmlformats.org/officeDocument/2006/relationships/image" Target="../media/image32.png"/><Relationship Id="rId9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7.wdp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12" Type="http://schemas.microsoft.com/office/2007/relationships/hdphoto" Target="../media/hdphoto6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microsoft.com/office/2007/relationships/hdphoto" Target="../media/hdphoto5.wdp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8.wdp"/><Relationship Id="rId5" Type="http://schemas.microsoft.com/office/2007/relationships/hdphoto" Target="../media/hdphoto3.wdp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TJ\Desktop\Titl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24191"/>
            <a:ext cx="8064896" cy="162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27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굴다리 제단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36" y="1600200"/>
            <a:ext cx="796535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5543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142438"/>
            <a:ext cx="8258175" cy="344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버려진 마을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2624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카타콤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7" y="1600200"/>
            <a:ext cx="802799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94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008744"/>
            <a:ext cx="8258175" cy="4584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0298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메인화면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52928" cy="470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06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메인화면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52928" cy="470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87" y="1556793"/>
            <a:ext cx="8364529" cy="47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17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1640" y="2295202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일반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몬스터</a:t>
            </a:r>
            <a:endParaRPr lang="ko-KR" altLang="en-US" sz="3200" b="1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3587" y="2295202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보스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몬스터</a:t>
            </a:r>
            <a:endParaRPr lang="ko-KR" altLang="en-US" sz="3200" b="1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70167" y1="57576" x2="65871" y2="69192"/>
                        <a14:backgroundMark x1="48926" y1="66667" x2="42959" y2="73401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00" t="10392" r="22018" b="14285"/>
          <a:stretch/>
        </p:blipFill>
        <p:spPr bwMode="auto">
          <a:xfrm>
            <a:off x="1432006" y="3356212"/>
            <a:ext cx="933362" cy="1584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84" b="96806" l="5680" r="89501">
                        <a14:backgroundMark x1="59380" y1="42515" x2="67298" y2="44112"/>
                        <a14:backgroundMark x1="59208" y1="51697" x2="71601" y2="72854"/>
                        <a14:backgroundMark x1="44406" y1="48902" x2="48193" y2="56287"/>
                        <a14:backgroundMark x1="53873" y1="47106" x2="52840" y2="50898"/>
                        <a14:backgroundMark x1="38382" y1="46707" x2="33391" y2="63273"/>
                        <a14:backgroundMark x1="40275" y1="43912" x2="34768" y2="49102"/>
                        <a14:backgroundMark x1="28227" y1="49102" x2="14286" y2="61677"/>
                        <a14:backgroundMark x1="29432" y1="43114" x2="25129" y2="42116"/>
                        <a14:backgroundMark x1="13081" y1="43912" x2="17212" y2="41517"/>
                        <a14:backgroundMark x1="36145" y1="25349" x2="36489" y2="26547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36" r="10750"/>
          <a:stretch/>
        </p:blipFill>
        <p:spPr bwMode="auto">
          <a:xfrm>
            <a:off x="2457565" y="3526339"/>
            <a:ext cx="1028832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84" b="96806" l="5680" r="89501">
                        <a14:backgroundMark x1="59380" y1="42515" x2="67298" y2="44112"/>
                        <a14:backgroundMark x1="59208" y1="51697" x2="71601" y2="72854"/>
                        <a14:backgroundMark x1="44406" y1="48902" x2="48193" y2="56287"/>
                        <a14:backgroundMark x1="53873" y1="47106" x2="52840" y2="50898"/>
                        <a14:backgroundMark x1="38382" y1="46707" x2="33391" y2="63273"/>
                        <a14:backgroundMark x1="40275" y1="43912" x2="34768" y2="49102"/>
                        <a14:backgroundMark x1="28227" y1="49102" x2="14286" y2="61677"/>
                        <a14:backgroundMark x1="29432" y1="43114" x2="25129" y2="42116"/>
                        <a14:backgroundMark x1="13081" y1="43912" x2="17212" y2="41517"/>
                        <a14:backgroundMark x1="36145" y1="25349" x2="36489" y2="26547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36" r="10750"/>
          <a:stretch/>
        </p:blipFill>
        <p:spPr bwMode="auto">
          <a:xfrm>
            <a:off x="5953698" y="3584099"/>
            <a:ext cx="1265153" cy="1239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9888" l="9749" r="89972">
                        <a14:foregroundMark x1="18942" y1="67640" x2="18942" y2="67640"/>
                        <a14:foregroundMark x1="18384" y1="67191" x2="23120" y2="67416"/>
                        <a14:backgroundMark x1="15320" y1="72360" x2="37604" y2="79101"/>
                        <a14:backgroundMark x1="45125" y1="12360" x2="62674" y2="1798"/>
                        <a14:backgroundMark x1="30362" y1="30562" x2="26741" y2="37303"/>
                      </a14:backgroundRemoval>
                    </a14:imgEffect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9" r="25024" b="5737"/>
          <a:stretch/>
        </p:blipFill>
        <p:spPr bwMode="auto">
          <a:xfrm>
            <a:off x="7218851" y="2998952"/>
            <a:ext cx="1241581" cy="2170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43590" y1="7486" x2="42735" y2="8445"/>
                        <a14:foregroundMark x1="43590" y1="10365" x2="41595" y2="17083"/>
                        <a14:foregroundMark x1="62393" y1="8829" x2="62393" y2="17466"/>
                        <a14:foregroundMark x1="62393" y1="22457" x2="64957" y2="25336"/>
                        <a14:foregroundMark x1="32764" y1="26104" x2="19943" y2="46449"/>
                        <a14:foregroundMark x1="41595" y1="68714" x2="40741" y2="67370"/>
                        <a14:foregroundMark x1="18519" y1="50288" x2="15954" y2="93282"/>
                        <a14:foregroundMark x1="65812" y1="59693" x2="70370" y2="63340"/>
                        <a14:foregroundMark x1="33903" y1="12476" x2="41311" y2="20729"/>
                        <a14:foregroundMark x1="51567" y1="79655" x2="52137" y2="87332"/>
                        <a14:foregroundMark x1="39316" y1="70633" x2="40171" y2="72361"/>
                        <a14:backgroundMark x1="7123" y1="56622" x2="7123" y2="76583"/>
                        <a14:backgroundMark x1="29915" y1="50672" x2="26781" y2="61420"/>
                        <a14:backgroundMark x1="20513" y1="66411" x2="21083" y2="78311"/>
                        <a14:backgroundMark x1="46154" y1="75240" x2="39601" y2="86372"/>
                        <a14:backgroundMark x1="62393" y1="76967" x2="63818" y2="86564"/>
                        <a14:backgroundMark x1="19943" y1="78887" x2="17949" y2="88292"/>
                        <a14:backgroundMark x1="19088" y1="75624" x2="21368" y2="82342"/>
                        <a14:backgroundMark x1="37607" y1="10749" x2="39601" y2="14779"/>
                        <a14:backgroundMark x1="47578" y1="14012" x2="47578" y2="14012"/>
                        <a14:backgroundMark x1="58120" y1="11516" x2="58120" y2="14779"/>
                        <a14:backgroundMark x1="62393" y1="72937" x2="59544" y2="86564"/>
                        <a14:backgroundMark x1="45014" y1="67946" x2="45014" y2="77351"/>
                        <a14:backgroundMark x1="10266" y1="24641" x2="22814" y2="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685" y="3101002"/>
            <a:ext cx="1298023" cy="2068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6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 -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일반 </a:t>
            </a:r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몬스터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8660"/>
            <a:ext cx="775335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70167" y1="57576" x2="65871" y2="69192"/>
                        <a14:backgroundMark x1="48926" y1="66667" x2="42959" y2="73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00" t="10392" r="22018" b="14285"/>
          <a:stretch/>
        </p:blipFill>
        <p:spPr bwMode="auto">
          <a:xfrm>
            <a:off x="5148064" y="4653136"/>
            <a:ext cx="432048" cy="73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70167" y1="57576" x2="65871" y2="69192"/>
                        <a14:backgroundMark x1="48926" y1="66667" x2="42959" y2="73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00" t="10392" r="22018" b="14285"/>
          <a:stretch/>
        </p:blipFill>
        <p:spPr bwMode="auto">
          <a:xfrm>
            <a:off x="2411760" y="4957575"/>
            <a:ext cx="432048" cy="73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70167" y1="57576" x2="65871" y2="69192"/>
                        <a14:backgroundMark x1="48926" y1="66667" x2="42959" y2="73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00" t="10392" r="22018" b="14285"/>
          <a:stretch/>
        </p:blipFill>
        <p:spPr bwMode="auto">
          <a:xfrm>
            <a:off x="4416227" y="4223908"/>
            <a:ext cx="432048" cy="73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70167" y1="57576" x2="65871" y2="69192"/>
                        <a14:backgroundMark x1="48926" y1="66667" x2="42959" y2="73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00" t="10392" r="22018" b="14285"/>
          <a:stretch/>
        </p:blipFill>
        <p:spPr bwMode="auto">
          <a:xfrm>
            <a:off x="3347864" y="3483634"/>
            <a:ext cx="432048" cy="73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70167" y1="57576" x2="65871" y2="69192"/>
                        <a14:backgroundMark x1="48926" y1="66667" x2="42959" y2="73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00" t="10392" r="22018" b="14285"/>
          <a:stretch/>
        </p:blipFill>
        <p:spPr bwMode="auto">
          <a:xfrm>
            <a:off x="4139952" y="2420888"/>
            <a:ext cx="432048" cy="73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70167" y1="57576" x2="65871" y2="69192"/>
                        <a14:backgroundMark x1="48926" y1="66667" x2="42959" y2="73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00" t="10392" r="22018" b="14285"/>
          <a:stretch/>
        </p:blipFill>
        <p:spPr bwMode="auto">
          <a:xfrm>
            <a:off x="4572000" y="1916832"/>
            <a:ext cx="432048" cy="73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755576" y="1556878"/>
            <a:ext cx="7753350" cy="4857750"/>
            <a:chOff x="755576" y="1558660"/>
            <a:chExt cx="7753350" cy="4857750"/>
          </a:xfrm>
        </p:grpSpPr>
        <p:sp>
          <p:nvSpPr>
            <p:cNvPr id="3" name="직사각형 2"/>
            <p:cNvSpPr/>
            <p:nvPr/>
          </p:nvSpPr>
          <p:spPr>
            <a:xfrm>
              <a:off x="755576" y="1558660"/>
              <a:ext cx="7753350" cy="48577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2530233" y="5229200"/>
              <a:ext cx="45365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backgroundMark x1="70167" y1="57576" x2="65871" y2="69192"/>
                          <a14:backgroundMark x1="48926" y1="66667" x2="42959" y2="734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0" t="10392" r="22018" b="14285"/>
            <a:stretch/>
          </p:blipFill>
          <p:spPr bwMode="auto">
            <a:xfrm>
              <a:off x="1944332" y="2668034"/>
              <a:ext cx="1619556" cy="2750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backgroundMark x1="70167" y1="57576" x2="65871" y2="69192"/>
                          <a14:backgroundMark x1="48926" y1="66667" x2="42959" y2="734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0" t="10392" r="22018" b="14285"/>
            <a:stretch/>
          </p:blipFill>
          <p:spPr bwMode="auto">
            <a:xfrm>
              <a:off x="6090725" y="2668034"/>
              <a:ext cx="1619556" cy="2750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1" name="직선 화살표 연결선 20"/>
            <p:cNvCxnSpPr/>
            <p:nvPr/>
          </p:nvCxnSpPr>
          <p:spPr>
            <a:xfrm>
              <a:off x="3743908" y="4067151"/>
              <a:ext cx="2088232" cy="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9" name="그룹 2048"/>
          <p:cNvGrpSpPr/>
          <p:nvPr/>
        </p:nvGrpSpPr>
        <p:grpSpPr>
          <a:xfrm>
            <a:off x="779090" y="1412776"/>
            <a:ext cx="7753350" cy="4857750"/>
            <a:chOff x="779090" y="1412776"/>
            <a:chExt cx="7753350" cy="4857750"/>
          </a:xfrm>
        </p:grpSpPr>
        <p:sp>
          <p:nvSpPr>
            <p:cNvPr id="25" name="직사각형 24"/>
            <p:cNvSpPr/>
            <p:nvPr/>
          </p:nvSpPr>
          <p:spPr>
            <a:xfrm>
              <a:off x="779090" y="1412776"/>
              <a:ext cx="7753350" cy="48577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2517181" y="5221865"/>
              <a:ext cx="45365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backgroundMark x1="70167" y1="57576" x2="65871" y2="69192"/>
                          <a14:backgroundMark x1="48926" y1="66667" x2="42959" y2="734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0" t="10392" r="22018" b="14285"/>
            <a:stretch/>
          </p:blipFill>
          <p:spPr bwMode="auto">
            <a:xfrm>
              <a:off x="1931280" y="2660699"/>
              <a:ext cx="1619556" cy="2750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1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48596" b="97532" l="32813" r="72266">
                          <a14:foregroundMark x1="44336" y1="93532" x2="44629" y2="91404"/>
                          <a14:foregroundMark x1="58008" y1="94894" x2="54883" y2="90723"/>
                          <a14:foregroundMark x1="41992" y1="95064" x2="45410" y2="94638"/>
                          <a14:backgroundMark x1="51465" y1="93277" x2="52734" y2="86638"/>
                          <a14:backgroundMark x1="48633" y1="95319" x2="54785" y2="93702"/>
                          <a14:backgroundMark x1="59961" y1="77191" x2="60059" y2="83489"/>
                          <a14:backgroundMark x1="40820" y1="81106" x2="40820" y2="81106"/>
                          <a14:backgroundMark x1="43066" y1="72426" x2="43066" y2="72426"/>
                          <a14:backgroundMark x1="43555" y1="71064" x2="40723" y2="82128"/>
                          <a14:backgroundMark x1="43848" y1="90383" x2="39453" y2="92170"/>
                          <a14:backgroundMark x1="55078" y1="64766" x2="55078" y2="647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73" t="45568" r="22612" b="4056"/>
            <a:stretch/>
          </p:blipFill>
          <p:spPr bwMode="auto">
            <a:xfrm>
              <a:off x="5765776" y="2533645"/>
              <a:ext cx="2224994" cy="2597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2492618" y="2164428"/>
              <a:ext cx="3321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>
                  <a:solidFill>
                    <a:schemeClr val="accent6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!</a:t>
              </a:r>
              <a:endParaRPr lang="ko-KR" altLang="en-US" sz="3600" dirty="0">
                <a:solidFill>
                  <a:schemeClr val="accent6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1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8500" l="1250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25" r="22655"/>
          <a:stretch/>
        </p:blipFill>
        <p:spPr bwMode="auto">
          <a:xfrm rot="19167828">
            <a:off x="4013975" y="2384759"/>
            <a:ext cx="1188600" cy="237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519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 -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일반 </a:t>
            </a:r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몬스터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9051" l="7918" r="88563">
                        <a14:backgroundMark x1="37243" y1="45253" x2="37537" y2="58861"/>
                        <a14:backgroundMark x1="45455" y1="50000" x2="49560" y2="56329"/>
                        <a14:backgroundMark x1="61290" y1="51266" x2="69501" y2="69620"/>
                        <a14:backgroundMark x1="61877" y1="43354" x2="62757" y2="43354"/>
                        <a14:backgroundMark x1="28152" y1="42089" x2="23460" y2="62975"/>
                        <a14:backgroundMark x1="16716" y1="41772" x2="13490" y2="44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36" r="10750"/>
          <a:stretch/>
        </p:blipFill>
        <p:spPr bwMode="auto">
          <a:xfrm>
            <a:off x="5240748" y="1988840"/>
            <a:ext cx="2376264" cy="2328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70167" y1="57576" x2="65871" y2="69192"/>
                        <a14:backgroundMark x1="48926" y1="66667" x2="42959" y2="73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00" t="10392" r="22018" b="14285"/>
          <a:stretch/>
        </p:blipFill>
        <p:spPr bwMode="auto">
          <a:xfrm>
            <a:off x="1691680" y="1340768"/>
            <a:ext cx="2055947" cy="3491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68486" y="4947223"/>
            <a:ext cx="1502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높은 공격력</a:t>
            </a:r>
            <a:endParaRPr lang="en-US" altLang="ko-KR" dirty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dirty="0" smtClean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넓은 공격범위</a:t>
            </a:r>
            <a:endParaRPr lang="ko-KR" altLang="en-US" dirty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4678" y="4859893"/>
            <a:ext cx="1502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빠른 이동속도</a:t>
            </a:r>
            <a:endParaRPr lang="en-US" altLang="ko-KR" dirty="0" smtClean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dirty="0" smtClean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단체 공격</a:t>
            </a:r>
            <a:endParaRPr lang="ko-KR" altLang="en-US" dirty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4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 -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일반 </a:t>
            </a:r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몬스터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5" name="내용 개체 틀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800" b="1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주요 </a:t>
            </a:r>
            <a:r>
              <a:rPr lang="ko-KR" altLang="en-US" sz="2800" b="1" dirty="0" err="1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로직</a:t>
            </a:r>
            <a:endParaRPr lang="en-US" altLang="ko-KR" sz="2800" b="1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indent="0">
              <a:buNone/>
            </a:pPr>
            <a:endParaRPr lang="en-US" altLang="ko-KR" sz="2400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순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찰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indent="0">
              <a:buNone/>
            </a:pP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Spline -&gt;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양 끝점의 벡터를 구해 이동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-&gt;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루프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플레이어 감지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단체 공격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indent="0">
              <a:buNone/>
            </a:pPr>
            <a:r>
              <a:rPr lang="en-US" altLang="ko-KR" sz="2400" dirty="0" err="1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AIPerception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을 이용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-&gt;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플레이어 위치를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Behavior Tree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연동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4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목차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프로젝트 주제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/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동기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Ghost Island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시놉시스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Ghost Island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스토리보드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게임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플로우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규칙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UI/UX</a:t>
            </a:r>
          </a:p>
          <a:p>
            <a:pPr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캐릭터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/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적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AI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주요 공학적 원리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763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 -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보스 </a:t>
            </a:r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몬스터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141" r="100000">
                        <a14:foregroundMark x1="19392" y1="47129" x2="22814" y2="39474"/>
                        <a14:foregroundMark x1="73004" y1="47847" x2="65779" y2="38995"/>
                        <a14:foregroundMark x1="66920" y1="38038" x2="68441" y2="41388"/>
                        <a14:foregroundMark x1="66160" y1="36124" x2="71103" y2="43780"/>
                        <a14:foregroundMark x1="27757" y1="61722" x2="38783" y2="53349"/>
                        <a14:foregroundMark x1="63118" y1="51914" x2="67300" y2="64833"/>
                        <a14:foregroundMark x1="42966" y1="6459" x2="43726" y2="10048"/>
                        <a14:foregroundMark x1="61217" y1="7895" x2="60837" y2="11244"/>
                        <a14:foregroundMark x1="63878" y1="12679" x2="57795" y2="17703"/>
                        <a14:foregroundMark x1="41445" y1="21053" x2="36122" y2="26316"/>
                        <a14:foregroundMark x1="60456" y1="22010" x2="60456" y2="22010"/>
                        <a14:foregroundMark x1="34221" y1="25837" x2="30038" y2="29665"/>
                        <a14:foregroundMark x1="30798" y1="29665" x2="29278" y2="37321"/>
                        <a14:foregroundMark x1="19011" y1="52871" x2="28137" y2="85407"/>
                        <a14:foregroundMark x1="19392" y1="47129" x2="15589" y2="52392"/>
                        <a14:foregroundMark x1="52091" y1="81100" x2="51711" y2="84689"/>
                        <a14:foregroundMark x1="50190" y1="67943" x2="50570" y2="71531"/>
                        <a14:foregroundMark x1="42205" y1="11962" x2="42205" y2="16029"/>
                        <a14:foregroundMark x1="47529" y1="11483" x2="47529" y2="17703"/>
                        <a14:foregroundMark x1="31939" y1="12201" x2="42205" y2="24880"/>
                        <a14:backgroundMark x1="30038" y1="47129" x2="25475" y2="54306"/>
                        <a14:backgroundMark x1="26616" y1="66268" x2="30038" y2="77033"/>
                        <a14:backgroundMark x1="48289" y1="71053" x2="36122" y2="85885"/>
                        <a14:backgroundMark x1="65019" y1="74402" x2="64639" y2="88038"/>
                        <a14:backgroundMark x1="24335" y1="55024" x2="28517" y2="67943"/>
                        <a14:backgroundMark x1="23194" y1="58612" x2="25856" y2="66507"/>
                        <a14:backgroundMark x1="36502" y1="8612" x2="40684" y2="17225"/>
                        <a14:backgroundMark x1="59696" y1="71770" x2="60076" y2="83254"/>
                        <a14:backgroundMark x1="20152" y1="73445" x2="20152" y2="78230"/>
                        <a14:backgroundMark x1="22053" y1="74402" x2="23574" y2="78947"/>
                        <a14:backgroundMark x1="46768" y1="66507" x2="46768" y2="66507"/>
                        <a14:backgroundMark x1="44867" y1="12440" x2="44867" y2="12440"/>
                        <a14:backgroundMark x1="58175" y1="13636" x2="58175" y2="13636"/>
                        <a14:backgroundMark x1="60837" y1="42584" x2="60837" y2="42584"/>
                        <a14:backgroundMark x1="63118" y1="47847" x2="63118" y2="47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25785"/>
            <a:ext cx="3168352" cy="504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3" b="99051" l="7918" r="88563">
                        <a14:backgroundMark x1="37243" y1="45253" x2="37537" y2="58861"/>
                        <a14:backgroundMark x1="45455" y1="50000" x2="49560" y2="56329"/>
                        <a14:backgroundMark x1="61290" y1="51266" x2="69501" y2="69620"/>
                        <a14:backgroundMark x1="61877" y1="43354" x2="62757" y2="43354"/>
                        <a14:backgroundMark x1="28152" y1="42089" x2="23460" y2="62975"/>
                        <a14:backgroundMark x1="16716" y1="41772" x2="13490" y2="44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36" r="10750"/>
          <a:stretch/>
        </p:blipFill>
        <p:spPr bwMode="auto">
          <a:xfrm>
            <a:off x="3109691" y="2276872"/>
            <a:ext cx="2952328" cy="3739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49" b="94607" l="8357" r="91086">
                        <a14:backgroundMark x1="67967" y1="28539" x2="86908" y2="2472"/>
                        <a14:backgroundMark x1="52925" y1="8989" x2="92758" y2="28315"/>
                        <a14:backgroundMark x1="15042" y1="75955" x2="40390" y2="75955"/>
                        <a14:backgroundMark x1="35933" y1="75955" x2="35933" y2="84494"/>
                        <a14:backgroundMark x1="40390" y1="13708" x2="50418" y2="1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9" r="25024" b="5737"/>
          <a:stretch/>
        </p:blipFill>
        <p:spPr bwMode="auto">
          <a:xfrm>
            <a:off x="6062019" y="1340768"/>
            <a:ext cx="2880320" cy="503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379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 -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보스 </a:t>
            </a:r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몬스터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141" r="100000">
                        <a14:foregroundMark x1="19392" y1="47129" x2="22814" y2="39474"/>
                        <a14:foregroundMark x1="73004" y1="47847" x2="65779" y2="38995"/>
                        <a14:foregroundMark x1="66920" y1="38038" x2="68441" y2="41388"/>
                        <a14:foregroundMark x1="66160" y1="36124" x2="71103" y2="43780"/>
                        <a14:foregroundMark x1="27757" y1="61722" x2="38783" y2="53349"/>
                        <a14:foregroundMark x1="63118" y1="51914" x2="67300" y2="64833"/>
                        <a14:foregroundMark x1="42966" y1="6459" x2="43726" y2="10048"/>
                        <a14:foregroundMark x1="61217" y1="7895" x2="60837" y2="11244"/>
                        <a14:foregroundMark x1="63878" y1="12679" x2="57795" y2="17703"/>
                        <a14:foregroundMark x1="41445" y1="21053" x2="36122" y2="26316"/>
                        <a14:foregroundMark x1="60456" y1="22010" x2="60456" y2="22010"/>
                        <a14:foregroundMark x1="34221" y1="25837" x2="30038" y2="29665"/>
                        <a14:foregroundMark x1="30798" y1="29665" x2="29278" y2="37321"/>
                        <a14:foregroundMark x1="19011" y1="52871" x2="28137" y2="85407"/>
                        <a14:foregroundMark x1="19392" y1="47129" x2="15589" y2="52392"/>
                        <a14:foregroundMark x1="52091" y1="81100" x2="51711" y2="84689"/>
                        <a14:foregroundMark x1="50190" y1="67943" x2="50570" y2="71531"/>
                        <a14:foregroundMark x1="42205" y1="11962" x2="42205" y2="16029"/>
                        <a14:foregroundMark x1="47529" y1="11483" x2="47529" y2="17703"/>
                        <a14:foregroundMark x1="31939" y1="12201" x2="42205" y2="24880"/>
                        <a14:backgroundMark x1="30038" y1="47129" x2="25475" y2="54306"/>
                        <a14:backgroundMark x1="26616" y1="66268" x2="30038" y2="77033"/>
                        <a14:backgroundMark x1="48289" y1="71053" x2="36122" y2="85885"/>
                        <a14:backgroundMark x1="65019" y1="74402" x2="64639" y2="88038"/>
                        <a14:backgroundMark x1="24335" y1="55024" x2="28517" y2="67943"/>
                        <a14:backgroundMark x1="23194" y1="58612" x2="25856" y2="66507"/>
                        <a14:backgroundMark x1="36502" y1="8612" x2="40684" y2="17225"/>
                        <a14:backgroundMark x1="59696" y1="71770" x2="60076" y2="83254"/>
                        <a14:backgroundMark x1="20152" y1="73445" x2="20152" y2="78230"/>
                        <a14:backgroundMark x1="22053" y1="74402" x2="23574" y2="78947"/>
                        <a14:backgroundMark x1="46768" y1="66507" x2="46768" y2="66507"/>
                        <a14:backgroundMark x1="44867" y1="12440" x2="44867" y2="12440"/>
                        <a14:backgroundMark x1="58175" y1="13636" x2="58175" y2="13636"/>
                        <a14:backgroundMark x1="60837" y1="42584" x2="60837" y2="42584"/>
                        <a14:backgroundMark x1="63118" y1="47847" x2="63118" y2="47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489797"/>
            <a:ext cx="1440160" cy="229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3" b="99051" l="7918" r="88563">
                        <a14:backgroundMark x1="37243" y1="45253" x2="37537" y2="58861"/>
                        <a14:backgroundMark x1="45455" y1="50000" x2="49560" y2="56329"/>
                        <a14:backgroundMark x1="61290" y1="51266" x2="69501" y2="69620"/>
                        <a14:backgroundMark x1="61877" y1="43354" x2="62757" y2="43354"/>
                        <a14:backgroundMark x1="28152" y1="42089" x2="23460" y2="62975"/>
                        <a14:backgroundMark x1="16716" y1="41772" x2="13490" y2="44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36" r="10750"/>
          <a:stretch/>
        </p:blipFill>
        <p:spPr bwMode="auto">
          <a:xfrm>
            <a:off x="4283968" y="1813090"/>
            <a:ext cx="1415231" cy="179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49" b="94607" l="8357" r="91086">
                        <a14:backgroundMark x1="67967" y1="28539" x2="86908" y2="2472"/>
                        <a14:backgroundMark x1="52925" y1="8989" x2="92758" y2="28315"/>
                        <a14:backgroundMark x1="15042" y1="75955" x2="40390" y2="75955"/>
                        <a14:backgroundMark x1="35933" y1="75955" x2="35933" y2="84494"/>
                        <a14:backgroundMark x1="40390" y1="13708" x2="50418" y2="1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9" r="25024" b="5737"/>
          <a:stretch/>
        </p:blipFill>
        <p:spPr bwMode="auto">
          <a:xfrm>
            <a:off x="6995342" y="1673800"/>
            <a:ext cx="1102269" cy="192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502773"/>
              </p:ext>
            </p:extLst>
          </p:nvPr>
        </p:nvGraphicFramePr>
        <p:xfrm>
          <a:off x="323528" y="3717032"/>
          <a:ext cx="8546635" cy="288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3455"/>
                <a:gridCol w="2160240"/>
                <a:gridCol w="2448272"/>
                <a:gridCol w="2604668"/>
              </a:tblGrid>
              <a:tr h="49280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잊혀진 기사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포식자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섬망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73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짤막한 스토리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기사의 영혼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섬에 오는 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사람들을 먹음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궁극의 존재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???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또 다른 플레이어 자신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???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8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스폰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 장소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버려진 마을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굴다리 제단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카타콤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스킬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: P1</a:t>
                      </a:r>
                    </a:p>
                    <a:p>
                      <a:pPr latinLnBrk="1"/>
                      <a:endParaRPr lang="en-US" altLang="ko-KR" sz="1400" dirty="0" smtClean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  <a:p>
                      <a:pPr latinLnBrk="1"/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          P2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기본공격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회피 후 번개 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회피 후 </a:t>
                      </a:r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암살기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회피 후 폭탄거미 소환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접근 후 더 많은 번개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15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 -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보스 </a:t>
            </a:r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몬스터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141" r="100000">
                        <a14:foregroundMark x1="19392" y1="47129" x2="22814" y2="39474"/>
                        <a14:foregroundMark x1="73004" y1="47847" x2="65779" y2="38995"/>
                        <a14:foregroundMark x1="66920" y1="38038" x2="68441" y2="41388"/>
                        <a14:foregroundMark x1="66160" y1="36124" x2="71103" y2="43780"/>
                        <a14:foregroundMark x1="27757" y1="61722" x2="38783" y2="53349"/>
                        <a14:foregroundMark x1="63118" y1="51914" x2="67300" y2="64833"/>
                        <a14:foregroundMark x1="42966" y1="6459" x2="43726" y2="10048"/>
                        <a14:foregroundMark x1="61217" y1="7895" x2="60837" y2="11244"/>
                        <a14:foregroundMark x1="63878" y1="12679" x2="57795" y2="17703"/>
                        <a14:foregroundMark x1="41445" y1="21053" x2="36122" y2="26316"/>
                        <a14:foregroundMark x1="60456" y1="22010" x2="60456" y2="22010"/>
                        <a14:foregroundMark x1="34221" y1="25837" x2="30038" y2="29665"/>
                        <a14:foregroundMark x1="30798" y1="29665" x2="29278" y2="37321"/>
                        <a14:foregroundMark x1="19011" y1="52871" x2="28137" y2="85407"/>
                        <a14:foregroundMark x1="19392" y1="47129" x2="15589" y2="52392"/>
                        <a14:foregroundMark x1="52091" y1="81100" x2="51711" y2="84689"/>
                        <a14:foregroundMark x1="50190" y1="67943" x2="50570" y2="71531"/>
                        <a14:foregroundMark x1="42205" y1="11962" x2="42205" y2="16029"/>
                        <a14:foregroundMark x1="47529" y1="11483" x2="47529" y2="17703"/>
                        <a14:foregroundMark x1="31939" y1="12201" x2="42205" y2="24880"/>
                        <a14:backgroundMark x1="30038" y1="47129" x2="25475" y2="54306"/>
                        <a14:backgroundMark x1="26616" y1="66268" x2="30038" y2="77033"/>
                        <a14:backgroundMark x1="48289" y1="71053" x2="36122" y2="85885"/>
                        <a14:backgroundMark x1="65019" y1="74402" x2="64639" y2="88038"/>
                        <a14:backgroundMark x1="24335" y1="55024" x2="28517" y2="67943"/>
                        <a14:backgroundMark x1="23194" y1="58612" x2="25856" y2="66507"/>
                        <a14:backgroundMark x1="36502" y1="8612" x2="40684" y2="17225"/>
                        <a14:backgroundMark x1="59696" y1="71770" x2="60076" y2="83254"/>
                        <a14:backgroundMark x1="20152" y1="73445" x2="20152" y2="78230"/>
                        <a14:backgroundMark x1="22053" y1="74402" x2="23574" y2="78947"/>
                        <a14:backgroundMark x1="46768" y1="66507" x2="46768" y2="66507"/>
                        <a14:backgroundMark x1="44867" y1="12440" x2="44867" y2="12440"/>
                        <a14:backgroundMark x1="58175" y1="13636" x2="58175" y2="13636"/>
                        <a14:backgroundMark x1="60837" y1="42584" x2="60837" y2="42584"/>
                        <a14:backgroundMark x1="63118" y1="47847" x2="63118" y2="47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08102"/>
            <a:ext cx="3072652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50933" y="1772816"/>
            <a:ext cx="2717411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잊혀진 공허의 기사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검을 이용한 긴 공격범위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콤보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 공격으로 연속 피해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Phase 2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Strafe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후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암살기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85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 -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보스 </a:t>
            </a:r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몬스터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60032" y="1844823"/>
            <a:ext cx="354776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영혼의 포식자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빠른 이동속도와 점프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접근기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공격 패턴이 단순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 초반에 잡기가 쉬움</a:t>
            </a:r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Phase 2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안전거리 확보 후 폭탄 거미 소환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거미는 사방에서 나오기 때문에 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주의를 살펴야 한다</a:t>
            </a:r>
            <a:endParaRPr lang="ko-KR" altLang="en-US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9051" l="7918" r="88563">
                        <a14:backgroundMark x1="37243" y1="45253" x2="37537" y2="58861"/>
                        <a14:backgroundMark x1="45455" y1="50000" x2="49560" y2="56329"/>
                        <a14:backgroundMark x1="61290" y1="51266" x2="69501" y2="69620"/>
                        <a14:backgroundMark x1="61877" y1="43354" x2="62757" y2="43354"/>
                        <a14:backgroundMark x1="28152" y1="42089" x2="23460" y2="62975"/>
                        <a14:backgroundMark x1="16716" y1="41772" x2="13490" y2="44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36" r="10750"/>
          <a:stretch/>
        </p:blipFill>
        <p:spPr bwMode="auto">
          <a:xfrm>
            <a:off x="683568" y="2132856"/>
            <a:ext cx="2952328" cy="3739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572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적 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AI -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보스 </a:t>
            </a:r>
            <a:r>
              <a:rPr lang="ko-KR" altLang="en-US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몬스터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0355" y="1498714"/>
            <a:ext cx="3845925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섬망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Phase1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부터 스킬 사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용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빠른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콤보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 공격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번개를 이용한 원거리 공격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Phase2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플레이어와 반대 방향으로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Strafe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빠른 접근 후 랜덤 번개 공격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빠른 공격 속도와 거리 조절에 능해 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피해를 주기 까다로운 보스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9" b="94607" l="8357" r="91086">
                        <a14:backgroundMark x1="67967" y1="28539" x2="86908" y2="2472"/>
                        <a14:backgroundMark x1="52925" y1="8989" x2="92758" y2="28315"/>
                        <a14:backgroundMark x1="15042" y1="75955" x2="40390" y2="75955"/>
                        <a14:backgroundMark x1="35933" y1="75955" x2="35933" y2="84494"/>
                        <a14:backgroundMark x1="40390" y1="13708" x2="50418" y2="1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9" r="25024" b="5737"/>
          <a:stretch/>
        </p:blipFill>
        <p:spPr bwMode="auto">
          <a:xfrm>
            <a:off x="1187624" y="1417638"/>
            <a:ext cx="2638065" cy="4611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54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캐릭터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66934" y="1196752"/>
            <a:ext cx="8319865" cy="4929411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  Equip                                        </a:t>
            </a:r>
            <a:r>
              <a:rPr lang="en-US" altLang="ko-KR" dirty="0" err="1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UnEquip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918455"/>
            <a:ext cx="2985059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1741"/>
            <a:ext cx="3168351" cy="391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507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11237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AnimationBP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80822" y="1960226"/>
            <a:ext cx="2664296" cy="11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err="1" smtClean="0"/>
              <a:t>Unequip</a:t>
            </a:r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5589641" y="1955462"/>
            <a:ext cx="2664296" cy="11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Equip</a:t>
            </a:r>
          </a:p>
          <a:p>
            <a:pPr algn="ctr"/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3779916" y="2192886"/>
            <a:ext cx="1450789" cy="321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0800000">
            <a:off x="3770236" y="2543255"/>
            <a:ext cx="1450789" cy="321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1996946" y="3284984"/>
            <a:ext cx="432048" cy="12846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6804248" y="3320801"/>
            <a:ext cx="432048" cy="12846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00802" y="5087491"/>
            <a:ext cx="3024336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칼을 집어넣은 상태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409621" y="5087491"/>
            <a:ext cx="3024336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칼을 뽑은 상태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71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11237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AnimationBP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163482" y="1556792"/>
            <a:ext cx="2664296" cy="11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err="1" smtClean="0"/>
              <a:t>Unequip</a:t>
            </a:r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214" y="2722850"/>
            <a:ext cx="89312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칼을 집어넣은 상태에서의 애니메이션 담당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기본 이동속도가 빠르다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벽을 등반할 수 있다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이동속도와 방향에 따른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BlendSpace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사용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492" y="2633430"/>
            <a:ext cx="2367544" cy="308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911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11237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AnimationBP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214" y="2722850"/>
            <a:ext cx="893127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칼을 뽑은 상태에서의 애니메이션을 담당한다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기본이동속도가 느려진다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기본공격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구르기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회피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막기 가능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sz="2000" dirty="0" err="1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스킬사용가능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이동속도와 방향에 따른 </a:t>
            </a:r>
            <a:r>
              <a:rPr lang="en-US" altLang="ko-KR" sz="2000" dirty="0" err="1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BlendSpace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사용</a:t>
            </a:r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163482" y="1422905"/>
            <a:ext cx="2664296" cy="11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Equip</a:t>
            </a:r>
          </a:p>
          <a:p>
            <a:pPr algn="ctr"/>
            <a:endParaRPr lang="ko-KR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859116"/>
            <a:ext cx="2592287" cy="3205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807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11237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UnEquip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</a:b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214" y="2722850"/>
            <a:ext cx="893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" y="1412776"/>
            <a:ext cx="8915768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19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프로젝트 주제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/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동기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03510"/>
            <a:ext cx="8208912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40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11237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Equip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214" y="2722850"/>
            <a:ext cx="893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" y="1412775"/>
            <a:ext cx="8886302" cy="528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87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72000" y="-9168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Roll / Dodge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" y="1340768"/>
            <a:ext cx="8900414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828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72000" y="-9168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Roll / Dodge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5" y="4077072"/>
            <a:ext cx="32575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67" y="5589240"/>
            <a:ext cx="316230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5" y="1305347"/>
            <a:ext cx="751522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007" y="3958800"/>
            <a:ext cx="4320480" cy="2894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252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72000" y="-9168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기본 공격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56984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159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벤치마킹 </a:t>
            </a:r>
            <a:r>
              <a:rPr lang="en-US" altLang="ko-KR" dirty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-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액션</a:t>
            </a:r>
            <a:r>
              <a:rPr lang="en-US" altLang="ko-KR" dirty="0" smtClean="0">
                <a:solidFill>
                  <a:schemeClr val="bg1"/>
                </a:solidFill>
                <a:latin typeface="123RF" pitchFamily="18" charset="-127"/>
                <a:ea typeface="123RF" pitchFamily="18" charset="-127"/>
              </a:rPr>
              <a:t>RPG</a:t>
            </a:r>
            <a:endParaRPr lang="ko-KR" altLang="en-US" dirty="0">
              <a:solidFill>
                <a:schemeClr val="bg1"/>
              </a:solidFill>
              <a:latin typeface="123RF" pitchFamily="18" charset="-127"/>
              <a:ea typeface="123RF" pitchFamily="18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5745" l="417" r="98889">
                        <a14:foregroundMark x1="10972" y1="38298" x2="10972" y2="38298"/>
                        <a14:foregroundMark x1="38472" y1="32447" x2="38472" y2="32447"/>
                        <a14:foregroundMark x1="50556" y1="52128" x2="50556" y2="52128"/>
                        <a14:foregroundMark x1="56806" y1="40426" x2="56806" y2="40426"/>
                        <a14:foregroundMark x1="67083" y1="35106" x2="67083" y2="35106"/>
                        <a14:foregroundMark x1="77778" y1="35638" x2="77778" y2="35638"/>
                        <a14:foregroundMark x1="87500" y1="37234" x2="87500" y2="37234"/>
                        <a14:foregroundMark x1="90417" y1="37234" x2="90417" y2="37234"/>
                        <a14:foregroundMark x1="93472" y1="37766" x2="2917" y2="37766"/>
                        <a14:backgroundMark x1="13750" y1="46809" x2="13750" y2="46809"/>
                        <a14:backgroundMark x1="13333" y1="42553" x2="15833" y2="45745"/>
                        <a14:backgroundMark x1="26528" y1="42021" x2="26667" y2="46809"/>
                        <a14:backgroundMark x1="33611" y1="40426" x2="35000" y2="45213"/>
                        <a14:backgroundMark x1="42083" y1="40426" x2="43889" y2="43085"/>
                        <a14:backgroundMark x1="60417" y1="40957" x2="60972" y2="45745"/>
                        <a14:backgroundMark x1="70417" y1="44149" x2="72222" y2="50532"/>
                        <a14:backgroundMark x1="81250" y1="44149" x2="85417" y2="420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66" t="10058" r="4507" b="33098"/>
          <a:stretch/>
        </p:blipFill>
        <p:spPr bwMode="auto">
          <a:xfrm>
            <a:off x="2918216" y="2060848"/>
            <a:ext cx="3307567" cy="53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11660" r="15812" b="40554"/>
          <a:stretch/>
        </p:blipFill>
        <p:spPr bwMode="auto">
          <a:xfrm>
            <a:off x="2614019" y="3140968"/>
            <a:ext cx="3915960" cy="1525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4444" y1="54667" x2="24444" y2="54667"/>
                        <a14:foregroundMark x1="24375" y1="41500" x2="24375" y2="41500"/>
                        <a14:foregroundMark x1="22153" y1="40667" x2="22153" y2="40667"/>
                        <a14:foregroundMark x1="35764" y1="42167" x2="35764" y2="42167"/>
                        <a14:foregroundMark x1="31319" y1="49000" x2="31319" y2="49000"/>
                        <a14:foregroundMark x1="31111" y1="40667" x2="31111" y2="40667"/>
                        <a14:foregroundMark x1="42500" y1="47500" x2="42500" y2="47500"/>
                        <a14:foregroundMark x1="45347" y1="47167" x2="45347" y2="47167"/>
                        <a14:foregroundMark x1="45903" y1="57500" x2="45903" y2="57500"/>
                        <a14:foregroundMark x1="54167" y1="51833" x2="54167" y2="51833"/>
                        <a14:foregroundMark x1="61319" y1="48167" x2="61319" y2="48167"/>
                        <a14:foregroundMark x1="65486" y1="58167" x2="65486" y2="58167"/>
                        <a14:foregroundMark x1="53264" y1="41000" x2="53264" y2="41000"/>
                        <a14:foregroundMark x1="53958" y1="58333" x2="53958" y2="58333"/>
                        <a14:foregroundMark x1="79653" y1="58667" x2="79653" y2="5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68" t="30458" r="15212" b="27761"/>
          <a:stretch/>
        </p:blipFill>
        <p:spPr bwMode="auto">
          <a:xfrm>
            <a:off x="3167844" y="5301208"/>
            <a:ext cx="2808312" cy="69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928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123RF" pitchFamily="18" charset="-127"/>
                <a:ea typeface="123RF" pitchFamily="18" charset="-127"/>
              </a:rPr>
              <a:t>Ghost Island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123RF" pitchFamily="18" charset="-127"/>
                <a:ea typeface="123RF" pitchFamily="18" charset="-127"/>
              </a:rPr>
              <a:t>시놉시스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123RF" pitchFamily="18" charset="-127"/>
              <a:ea typeface="123RF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457200" y="1600201"/>
            <a:ext cx="3682752" cy="1252736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제목</a:t>
            </a:r>
            <a:r>
              <a:rPr lang="en-US" altLang="ko-KR" sz="28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: Ghost Island</a:t>
            </a: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장르</a:t>
            </a:r>
            <a:r>
              <a:rPr lang="en-US" altLang="ko-KR" sz="28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액션 </a:t>
            </a:r>
            <a:r>
              <a:rPr lang="en-US" altLang="ko-KR" sz="2800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RPG</a:t>
            </a:r>
          </a:p>
          <a:p>
            <a:pPr marL="0" indent="0">
              <a:buNone/>
            </a:pP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596" b="97532" l="32813" r="72266">
                        <a14:foregroundMark x1="44336" y1="93532" x2="44629" y2="91404"/>
                        <a14:foregroundMark x1="58008" y1="94894" x2="54883" y2="90723"/>
                        <a14:foregroundMark x1="41992" y1="95064" x2="45410" y2="94638"/>
                        <a14:backgroundMark x1="51465" y1="93277" x2="52734" y2="86638"/>
                        <a14:backgroundMark x1="48633" y1="95319" x2="54785" y2="93702"/>
                        <a14:backgroundMark x1="59961" y1="77191" x2="60059" y2="83489"/>
                        <a14:backgroundMark x1="40820" y1="81106" x2="40820" y2="81106"/>
                        <a14:backgroundMark x1="43066" y1="72426" x2="43066" y2="72426"/>
                        <a14:backgroundMark x1="43555" y1="71064" x2="40723" y2="82128"/>
                        <a14:backgroundMark x1="43848" y1="90383" x2="39453" y2="92170"/>
                        <a14:backgroundMark x1="55078" y1="64766" x2="55078" y2="6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73" t="45568" r="22612" b="4056"/>
          <a:stretch/>
        </p:blipFill>
        <p:spPr bwMode="auto">
          <a:xfrm>
            <a:off x="566698" y="3068960"/>
            <a:ext cx="2405647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7965" y1="48794" x2="66471" y2="52815"/>
                        <a14:foregroundMark x1="69400" y1="56300" x2="77306" y2="57909"/>
                        <a14:foregroundMark x1="28843" y1="53619" x2="12299" y2="55496"/>
                        <a14:foregroundMark x1="78477" y1="58713" x2="79941" y2="57641"/>
                        <a14:foregroundMark x1="16984" y1="68901" x2="71742" y2="68901"/>
                        <a14:foregroundMark x1="78331" y1="71850" x2="89312" y2="54960"/>
                        <a14:foregroundMark x1="11127" y1="58981" x2="14641" y2="67828"/>
                        <a14:foregroundMark x1="10542" y1="56300" x2="14934" y2="56300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483634"/>
            <a:ext cx="3855467" cy="255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C:\Users\TJ\Desktop\Title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072" y="3861048"/>
            <a:ext cx="2016224" cy="40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2610966" y="4473116"/>
            <a:ext cx="1527647" cy="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4499992" y="3282833"/>
            <a:ext cx="4238405" cy="2960273"/>
            <a:chOff x="4499992" y="3282833"/>
            <a:chExt cx="4238405" cy="2960273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184" b="96806" l="5680" r="89501">
                          <a14:backgroundMark x1="59380" y1="42515" x2="67298" y2="44112"/>
                          <a14:backgroundMark x1="59208" y1="51697" x2="71601" y2="72854"/>
                          <a14:backgroundMark x1="44406" y1="48902" x2="48193" y2="56287"/>
                          <a14:backgroundMark x1="53873" y1="47106" x2="52840" y2="50898"/>
                          <a14:backgroundMark x1="38382" y1="46707" x2="33391" y2="63273"/>
                          <a14:backgroundMark x1="40275" y1="43912" x2="34768" y2="49102"/>
                          <a14:backgroundMark x1="28227" y1="49102" x2="14286" y2="61677"/>
                          <a14:backgroundMark x1="29432" y1="43114" x2="25129" y2="42116"/>
                          <a14:backgroundMark x1="13081" y1="43912" x2="17212" y2="41517"/>
                          <a14:backgroundMark x1="36145" y1="25349" x2="36489" y2="26547"/>
                        </a14:backgroundRemoval>
                      </a14:imgEffect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6" r="10750"/>
            <a:stretch/>
          </p:blipFill>
          <p:spPr bwMode="auto">
            <a:xfrm>
              <a:off x="4499992" y="4636525"/>
              <a:ext cx="1265153" cy="1239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43590" y1="7486" x2="42735" y2="8445"/>
                          <a14:foregroundMark x1="43590" y1="10365" x2="41595" y2="17083"/>
                          <a14:foregroundMark x1="62393" y1="8829" x2="62393" y2="17466"/>
                          <a14:foregroundMark x1="62393" y1="22457" x2="64957" y2="25336"/>
                          <a14:foregroundMark x1="32764" y1="26104" x2="19943" y2="46449"/>
                          <a14:foregroundMark x1="41595" y1="68714" x2="40741" y2="67370"/>
                          <a14:foregroundMark x1="18519" y1="50288" x2="15954" y2="93282"/>
                          <a14:foregroundMark x1="65812" y1="59693" x2="70370" y2="63340"/>
                          <a14:foregroundMark x1="33903" y1="12476" x2="41311" y2="20729"/>
                          <a14:foregroundMark x1="51567" y1="79655" x2="52137" y2="87332"/>
                          <a14:foregroundMark x1="39316" y1="70633" x2="40171" y2="72361"/>
                          <a14:backgroundMark x1="7123" y1="56622" x2="7123" y2="76583"/>
                          <a14:backgroundMark x1="29915" y1="50672" x2="26781" y2="61420"/>
                          <a14:backgroundMark x1="20513" y1="66411" x2="21083" y2="78311"/>
                          <a14:backgroundMark x1="46154" y1="75240" x2="39601" y2="86372"/>
                          <a14:backgroundMark x1="62393" y1="76967" x2="63818" y2="86564"/>
                          <a14:backgroundMark x1="19943" y1="78887" x2="17949" y2="88292"/>
                          <a14:backgroundMark x1="19088" y1="75624" x2="21368" y2="82342"/>
                          <a14:backgroundMark x1="37607" y1="10749" x2="39601" y2="14779"/>
                          <a14:backgroundMark x1="47578" y1="14012" x2="47578" y2="14012"/>
                          <a14:backgroundMark x1="58120" y1="11516" x2="58120" y2="14779"/>
                          <a14:backgroundMark x1="62393" y1="72937" x2="59544" y2="86564"/>
                          <a14:backgroundMark x1="45014" y1="67946" x2="45014" y2="77351"/>
                          <a14:backgroundMark x1="10266" y1="24641" x2="22814" y2="2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8434" y="4185071"/>
              <a:ext cx="1092423" cy="1740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 rotWithShape="1"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89888" l="9749" r="89972">
                          <a14:foregroundMark x1="18942" y1="67640" x2="18942" y2="67640"/>
                          <a14:foregroundMark x1="18384" y1="67191" x2="23120" y2="67416"/>
                          <a14:backgroundMark x1="15320" y1="72360" x2="37604" y2="79101"/>
                          <a14:backgroundMark x1="45125" y1="12360" x2="62674" y2="1798"/>
                          <a14:backgroundMark x1="30362" y1="30562" x2="26741" y2="37303"/>
                        </a14:backgroundRemoval>
                      </a14:imgEffect>
                      <a14:imgEffect>
                        <a14:artisticGlas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9" r="25024" b="5737"/>
            <a:stretch/>
          </p:blipFill>
          <p:spPr bwMode="auto">
            <a:xfrm>
              <a:off x="7045095" y="3282833"/>
              <a:ext cx="1693302" cy="2960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894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123RF" pitchFamily="18" charset="-127"/>
                <a:ea typeface="123RF" pitchFamily="18" charset="-127"/>
              </a:rPr>
              <a:t>게임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123RF" pitchFamily="18" charset="-127"/>
                <a:ea typeface="123RF" pitchFamily="18" charset="-127"/>
              </a:rPr>
              <a:t>플로우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123RF" pitchFamily="18" charset="-127"/>
                <a:ea typeface="123RF" pitchFamily="18" charset="-127"/>
              </a:rPr>
              <a:t>/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123RF" pitchFamily="18" charset="-127"/>
                <a:ea typeface="123RF" pitchFamily="18" charset="-127"/>
              </a:rPr>
              <a:t>규칙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123RF" pitchFamily="18" charset="-127"/>
              <a:ea typeface="123RF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596" b="97532" l="32813" r="72266">
                        <a14:foregroundMark x1="44336" y1="93532" x2="44629" y2="91404"/>
                        <a14:foregroundMark x1="58008" y1="94894" x2="54883" y2="90723"/>
                        <a14:foregroundMark x1="41992" y1="95064" x2="45410" y2="94638"/>
                        <a14:backgroundMark x1="51465" y1="93277" x2="52734" y2="86638"/>
                        <a14:backgroundMark x1="48633" y1="95319" x2="54785" y2="93702"/>
                        <a14:backgroundMark x1="59961" y1="77191" x2="60059" y2="83489"/>
                        <a14:backgroundMark x1="40820" y1="81106" x2="40820" y2="81106"/>
                        <a14:backgroundMark x1="43066" y1="72426" x2="43066" y2="72426"/>
                        <a14:backgroundMark x1="43555" y1="71064" x2="40723" y2="82128"/>
                        <a14:backgroundMark x1="43848" y1="90383" x2="39453" y2="92170"/>
                        <a14:backgroundMark x1="55078" y1="64766" x2="55078" y2="6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73" t="45568" r="22612" b="4056"/>
          <a:stretch/>
        </p:blipFill>
        <p:spPr bwMode="auto">
          <a:xfrm>
            <a:off x="566698" y="3068960"/>
            <a:ext cx="2405647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2610966" y="4473116"/>
            <a:ext cx="3833242" cy="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84" b="96806" l="5680" r="89501">
                        <a14:backgroundMark x1="59380" y1="42515" x2="67298" y2="44112"/>
                        <a14:backgroundMark x1="59208" y1="51697" x2="71601" y2="72854"/>
                        <a14:backgroundMark x1="44406" y1="48902" x2="48193" y2="56287"/>
                        <a14:backgroundMark x1="53873" y1="47106" x2="52840" y2="50898"/>
                        <a14:backgroundMark x1="38382" y1="46707" x2="33391" y2="63273"/>
                        <a14:backgroundMark x1="40275" y1="43912" x2="34768" y2="49102"/>
                        <a14:backgroundMark x1="28227" y1="49102" x2="14286" y2="61677"/>
                        <a14:backgroundMark x1="29432" y1="43114" x2="25129" y2="42116"/>
                        <a14:backgroundMark x1="13081" y1="43912" x2="17212" y2="41517"/>
                        <a14:backgroundMark x1="36145" y1="25349" x2="36489" y2="26547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36" r="10750"/>
          <a:stretch/>
        </p:blipFill>
        <p:spPr bwMode="auto">
          <a:xfrm>
            <a:off x="3131840" y="3140968"/>
            <a:ext cx="1265153" cy="1239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9888" l="9749" r="89972">
                        <a14:foregroundMark x1="18942" y1="67640" x2="18942" y2="67640"/>
                        <a14:foregroundMark x1="18384" y1="67191" x2="23120" y2="67416"/>
                        <a14:backgroundMark x1="15320" y1="72360" x2="37604" y2="79101"/>
                        <a14:backgroundMark x1="45125" y1="12360" x2="62674" y2="1798"/>
                        <a14:backgroundMark x1="30362" y1="30562" x2="26741" y2="37303"/>
                      </a14:backgroundRemoval>
                    </a14:imgEffect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9" r="25024" b="5737"/>
          <a:stretch/>
        </p:blipFill>
        <p:spPr bwMode="auto">
          <a:xfrm>
            <a:off x="6660232" y="3167712"/>
            <a:ext cx="1693302" cy="2960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내용 개체 틀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게임 규칙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8500" l="1250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25" r="22655"/>
          <a:stretch/>
        </p:blipFill>
        <p:spPr bwMode="auto">
          <a:xfrm rot="19167828">
            <a:off x="6800355" y="3204866"/>
            <a:ext cx="1188600" cy="237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43590" y1="7486" x2="42735" y2="8445"/>
                        <a14:foregroundMark x1="43590" y1="10365" x2="41595" y2="17083"/>
                        <a14:foregroundMark x1="62393" y1="8829" x2="62393" y2="17466"/>
                        <a14:foregroundMark x1="62393" y1="22457" x2="64957" y2="25336"/>
                        <a14:foregroundMark x1="32764" y1="26104" x2="19943" y2="46449"/>
                        <a14:foregroundMark x1="41595" y1="68714" x2="40741" y2="67370"/>
                        <a14:foregroundMark x1="18519" y1="50288" x2="15954" y2="93282"/>
                        <a14:foregroundMark x1="65812" y1="59693" x2="70370" y2="63340"/>
                        <a14:foregroundMark x1="33903" y1="12476" x2="41311" y2="20729"/>
                        <a14:foregroundMark x1="51567" y1="79655" x2="52137" y2="87332"/>
                        <a14:foregroundMark x1="39316" y1="70633" x2="40171" y2="72361"/>
                        <a14:backgroundMark x1="7123" y1="56622" x2="7123" y2="76583"/>
                        <a14:backgroundMark x1="29915" y1="50672" x2="26781" y2="61420"/>
                        <a14:backgroundMark x1="20513" y1="66411" x2="21083" y2="78311"/>
                        <a14:backgroundMark x1="46154" y1="75240" x2="39601" y2="86372"/>
                        <a14:backgroundMark x1="62393" y1="76967" x2="63818" y2="86564"/>
                        <a14:backgroundMark x1="19943" y1="78887" x2="17949" y2="88292"/>
                        <a14:backgroundMark x1="19088" y1="75624" x2="21368" y2="82342"/>
                        <a14:backgroundMark x1="37607" y1="10749" x2="39601" y2="14779"/>
                        <a14:backgroundMark x1="47578" y1="14012" x2="47578" y2="14012"/>
                        <a14:backgroundMark x1="58120" y1="11516" x2="58120" y2="14779"/>
                        <a14:backgroundMark x1="62393" y1="72937" x2="59544" y2="86564"/>
                        <a14:backgroundMark x1="45014" y1="67946" x2="45014" y2="77351"/>
                        <a14:backgroundMark x1="10266" y1="24641" x2="22814" y2="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265" y="2644811"/>
            <a:ext cx="1092423" cy="174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904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123RF" pitchFamily="18" charset="-127"/>
                <a:ea typeface="123RF" pitchFamily="18" charset="-127"/>
              </a:rPr>
              <a:t>게임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123RF" pitchFamily="18" charset="-127"/>
                <a:ea typeface="123RF" pitchFamily="18" charset="-127"/>
              </a:rPr>
              <a:t>플로우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123RF" pitchFamily="18" charset="-127"/>
                <a:ea typeface="123RF" pitchFamily="18" charset="-127"/>
              </a:rPr>
              <a:t>/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123RF" pitchFamily="18" charset="-127"/>
                <a:ea typeface="123RF" pitchFamily="18" charset="-127"/>
              </a:rPr>
              <a:t>규칙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3557540" y="4221088"/>
            <a:ext cx="2019116" cy="20191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섬망</a:t>
            </a:r>
            <a:endParaRPr lang="en-US" altLang="ko-KR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538424" y="2201972"/>
            <a:ext cx="2019116" cy="20191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잊혀진 공허의</a:t>
            </a:r>
            <a:endParaRPr lang="en-US" altLang="ko-KR" sz="1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ko-KR" altLang="en-US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기사</a:t>
            </a:r>
            <a:endParaRPr lang="ko-KR" altLang="en-US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576656" y="2202925"/>
            <a:ext cx="2019116" cy="20191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영혼 포식자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567098" y="3212483"/>
            <a:ext cx="0" cy="10086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0" idx="6"/>
            <a:endCxn id="11" idx="2"/>
          </p:cNvCxnSpPr>
          <p:nvPr/>
        </p:nvCxnSpPr>
        <p:spPr>
          <a:xfrm>
            <a:off x="3557540" y="3211529"/>
            <a:ext cx="201911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596" b="97532" l="32813" r="72266">
                        <a14:foregroundMark x1="44336" y1="93532" x2="44629" y2="91404"/>
                        <a14:foregroundMark x1="58008" y1="94894" x2="54883" y2="90723"/>
                        <a14:foregroundMark x1="41992" y1="95064" x2="45410" y2="94638"/>
                        <a14:backgroundMark x1="51465" y1="93277" x2="52734" y2="86638"/>
                        <a14:backgroundMark x1="48633" y1="95319" x2="54785" y2="93702"/>
                        <a14:backgroundMark x1="59961" y1="77191" x2="60059" y2="83489"/>
                        <a14:backgroundMark x1="40820" y1="81106" x2="40820" y2="81106"/>
                        <a14:backgroundMark x1="43066" y1="72426" x2="43066" y2="72426"/>
                        <a14:backgroundMark x1="43555" y1="71064" x2="40723" y2="82128"/>
                        <a14:backgroundMark x1="43848" y1="90383" x2="39453" y2="92170"/>
                        <a14:backgroundMark x1="55078" y1="64766" x2="55078" y2="6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73" t="45568" r="22612" b="4056"/>
          <a:stretch/>
        </p:blipFill>
        <p:spPr bwMode="auto">
          <a:xfrm>
            <a:off x="4245540" y="2346235"/>
            <a:ext cx="681598" cy="79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50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선택과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던전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고스트</a:t>
            </a:r>
            <a:r>
              <a:rPr lang="ko-KR" altLang="en-US" dirty="0" smtClean="0"/>
              <a:t> 아일랜드 </a:t>
            </a:r>
            <a:r>
              <a:rPr lang="ko-KR" altLang="en-US" dirty="0" err="1" smtClean="0"/>
              <a:t>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87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J\Desktop\Tit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429" r="12781" b="-1429"/>
          <a:stretch/>
        </p:blipFill>
        <p:spPr bwMode="auto">
          <a:xfrm>
            <a:off x="-36000" y="0"/>
            <a:ext cx="9216000" cy="6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54" y="1600200"/>
            <a:ext cx="751291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선택의 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154076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고려청자">
      <a:majorFont>
        <a:latin typeface="Georgia"/>
        <a:ea typeface=""/>
        <a:cs typeface=""/>
        <a:font script="Grek" typeface="Arial"/>
        <a:font script="Cyrl" typeface="Arial"/>
        <a:font script="Jpan" typeface="HG明朝E"/>
        <a:font script="Hang" typeface="HY견명조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Grek" typeface="Arial"/>
        <a:font script="Cyrl" typeface="Arial"/>
        <a:font script="Jpan" typeface="HGP明朝E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</TotalTime>
  <Words>2409</Words>
  <Application>Microsoft Office PowerPoint</Application>
  <PresentationFormat>화면 슬라이드 쇼(4:3)</PresentationFormat>
  <Paragraphs>414</Paragraphs>
  <Slides>33</Slides>
  <Notes>22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35" baseType="lpstr">
      <vt:lpstr>Office 테마</vt:lpstr>
      <vt:lpstr>고려청자</vt:lpstr>
      <vt:lpstr>PowerPoint 프레젠테이션</vt:lpstr>
      <vt:lpstr>목차</vt:lpstr>
      <vt:lpstr>프로젝트 주제/ 동기</vt:lpstr>
      <vt:lpstr>벤치마킹 - 액션RPG</vt:lpstr>
      <vt:lpstr>Ghost Island 시놉시스</vt:lpstr>
      <vt:lpstr>게임 플로우/ 규칙</vt:lpstr>
      <vt:lpstr>게임 플로우/ 규칙</vt:lpstr>
      <vt:lpstr>고스트 아일랜드 맵</vt:lpstr>
      <vt:lpstr>선택의 섬</vt:lpstr>
      <vt:lpstr>굴다리 제단</vt:lpstr>
      <vt:lpstr>버려진 마을</vt:lpstr>
      <vt:lpstr>카타콤</vt:lpstr>
      <vt:lpstr>PowerPoint 프레젠테이션</vt:lpstr>
      <vt:lpstr>메인화면</vt:lpstr>
      <vt:lpstr>메인화면</vt:lpstr>
      <vt:lpstr>적 AI</vt:lpstr>
      <vt:lpstr>적 AI - 일반 몬스터</vt:lpstr>
      <vt:lpstr>적 AI - 일반 몬스터</vt:lpstr>
      <vt:lpstr>적 AI - 일반 몬스터</vt:lpstr>
      <vt:lpstr>적 AI - 보스 몬스터</vt:lpstr>
      <vt:lpstr>적 AI - 보스 몬스터</vt:lpstr>
      <vt:lpstr>적 AI - 보스 몬스터</vt:lpstr>
      <vt:lpstr>적 AI - 보스 몬스터</vt:lpstr>
      <vt:lpstr>적 AI - 보스 몬스터</vt:lpstr>
      <vt:lpstr>캐릭터</vt:lpstr>
      <vt:lpstr>AnimationBP</vt:lpstr>
      <vt:lpstr>AnimationBP</vt:lpstr>
      <vt:lpstr>AnimationBP</vt:lpstr>
      <vt:lpstr>UnEquip </vt:lpstr>
      <vt:lpstr>Equip</vt:lpstr>
      <vt:lpstr>Roll / Dodge</vt:lpstr>
      <vt:lpstr>Roll / Dodge</vt:lpstr>
      <vt:lpstr>기본 공격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/ UX</dc:title>
  <dc:creator>TJ</dc:creator>
  <cp:lastModifiedBy>TJ</cp:lastModifiedBy>
  <cp:revision>50</cp:revision>
  <dcterms:created xsi:type="dcterms:W3CDTF">2019-08-26T09:01:08Z</dcterms:created>
  <dcterms:modified xsi:type="dcterms:W3CDTF">2019-09-24T09:41:37Z</dcterms:modified>
</cp:coreProperties>
</file>